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sldIdLst>
    <p:sldId id="256" r:id="rId2"/>
    <p:sldId id="294" r:id="rId3"/>
    <p:sldId id="295" r:id="rId4"/>
    <p:sldId id="296" r:id="rId5"/>
    <p:sldId id="297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35" r:id="rId25"/>
    <p:sldId id="324" r:id="rId26"/>
    <p:sldId id="325" r:id="rId27"/>
    <p:sldId id="326" r:id="rId28"/>
    <p:sldId id="327" r:id="rId29"/>
    <p:sldId id="328" r:id="rId30"/>
    <p:sldId id="329" r:id="rId31"/>
    <p:sldId id="330" r:id="rId32"/>
    <p:sldId id="336" r:id="rId33"/>
    <p:sldId id="331" r:id="rId34"/>
    <p:sldId id="340" r:id="rId35"/>
    <p:sldId id="332" r:id="rId36"/>
    <p:sldId id="339" r:id="rId37"/>
    <p:sldId id="337" r:id="rId38"/>
    <p:sldId id="338" r:id="rId39"/>
    <p:sldId id="333" r:id="rId40"/>
  </p:sldIdLst>
  <p:sldSz cx="9144000" cy="6858000" type="screen4x3"/>
  <p:notesSz cx="6858000" cy="92964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99"/>
    <a:srgbClr val="EAEAEA"/>
    <a:srgbClr val="008080"/>
    <a:srgbClr val="004800"/>
    <a:srgbClr val="800000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92" autoAdjust="0"/>
    <p:restoredTop sz="96819" autoAdjust="0"/>
  </p:normalViewPr>
  <p:slideViewPr>
    <p:cSldViewPr snapToGrid="0">
      <p:cViewPr varScale="1">
        <p:scale>
          <a:sx n="54" d="100"/>
          <a:sy n="54" d="100"/>
        </p:scale>
        <p:origin x="-1002" y="-90"/>
      </p:cViewPr>
      <p:guideLst>
        <p:guide orient="horz" pos="3058"/>
        <p:guide orient="horz" pos="839"/>
        <p:guide pos="2753"/>
        <p:guide pos="1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90" tIns="46144" rIns="92290" bIns="46144" numCol="1" anchor="t" anchorCtr="0" compatLnSpc="1">
            <a:prstTxWarp prst="textNoShape">
              <a:avLst/>
            </a:prstTxWarp>
          </a:bodyPr>
          <a:lstStyle>
            <a:lvl1pPr defTabSz="923925">
              <a:defRPr sz="11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0212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90" tIns="46144" rIns="92290" bIns="46144" numCol="1" anchor="t" anchorCtr="0" compatLnSpc="1">
            <a:prstTxWarp prst="textNoShape">
              <a:avLst/>
            </a:prstTxWarp>
          </a:bodyPr>
          <a:lstStyle>
            <a:lvl1pPr algn="r" defTabSz="923925">
              <a:defRPr sz="11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7388" y="4418013"/>
            <a:ext cx="5483225" cy="4181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90" tIns="46144" rIns="92290" bIns="46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0213" cy="4619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90" tIns="46144" rIns="92290" bIns="46144" numCol="1" anchor="b" anchorCtr="0" compatLnSpc="1">
            <a:prstTxWarp prst="textNoShape">
              <a:avLst/>
            </a:prstTxWarp>
          </a:bodyPr>
          <a:lstStyle>
            <a:lvl1pPr defTabSz="923925">
              <a:defRPr sz="11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31263"/>
            <a:ext cx="2970212" cy="4619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90" tIns="46144" rIns="92290" bIns="46144" numCol="1" anchor="b" anchorCtr="0" compatLnSpc="1">
            <a:prstTxWarp prst="textNoShape">
              <a:avLst/>
            </a:prstTxWarp>
          </a:bodyPr>
          <a:lstStyle>
            <a:lvl1pPr algn="r" defTabSz="923925">
              <a:defRPr sz="1100"/>
            </a:lvl1pPr>
          </a:lstStyle>
          <a:p>
            <a:pPr>
              <a:defRPr/>
            </a:pPr>
            <a:fld id="{B12F2C6A-383A-4651-A415-C33A0736954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8503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1"/>
          <p:cNvGrpSpPr>
            <a:grpSpLocks/>
          </p:cNvGrpSpPr>
          <p:nvPr userDrawn="1"/>
        </p:nvGrpSpPr>
        <p:grpSpPr bwMode="auto">
          <a:xfrm>
            <a:off x="0" y="0"/>
            <a:ext cx="9144000" cy="1412875"/>
            <a:chOff x="0" y="0"/>
            <a:chExt cx="5760" cy="890"/>
          </a:xfrm>
        </p:grpSpPr>
        <p:sp>
          <p:nvSpPr>
            <p:cNvPr id="5" name="Rectangle 62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890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6" name="Rectangle 63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29"/>
            </a:xfrm>
            <a:prstGeom prst="rect">
              <a:avLst/>
            </a:prstGeom>
            <a:gradFill rotWithShape="1">
              <a:gsLst>
                <a:gs pos="0">
                  <a:srgbClr val="CC0000"/>
                </a:gs>
                <a:gs pos="100000">
                  <a:srgbClr val="A8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</p:grpSp>
      <p:sp>
        <p:nvSpPr>
          <p:cNvPr id="10" name="9 CuadroTexto"/>
          <p:cNvSpPr txBox="1"/>
          <p:nvPr userDrawn="1"/>
        </p:nvSpPr>
        <p:spPr>
          <a:xfrm>
            <a:off x="414925" y="2469783"/>
            <a:ext cx="2785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solidFill>
                  <a:srgbClr val="FFC000"/>
                </a:solidFill>
                <a:ea typeface="Times New Roman"/>
                <a:cs typeface="David"/>
              </a:rPr>
              <a:t>C</a:t>
            </a:r>
            <a:r>
              <a:rPr lang="es-MX" sz="1400" dirty="0">
                <a:solidFill>
                  <a:srgbClr val="1F497D"/>
                </a:solidFill>
                <a:ea typeface="Times New Roman"/>
                <a:cs typeface="David"/>
              </a:rPr>
              <a:t>onstructora y</a:t>
            </a:r>
            <a:r>
              <a:rPr lang="es-MX" sz="1400" dirty="0">
                <a:solidFill>
                  <a:srgbClr val="FFC000"/>
                </a:solidFill>
                <a:ea typeface="Times New Roman"/>
                <a:cs typeface="David"/>
              </a:rPr>
              <a:t> C</a:t>
            </a:r>
            <a:r>
              <a:rPr lang="es-MX" sz="1400" dirty="0">
                <a:solidFill>
                  <a:srgbClr val="1F497D"/>
                </a:solidFill>
                <a:ea typeface="Times New Roman"/>
                <a:cs typeface="David"/>
              </a:rPr>
              <a:t>omercializadora</a:t>
            </a:r>
            <a:endParaRPr lang="es-MX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10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05" y="1363389"/>
            <a:ext cx="1552600" cy="980604"/>
          </a:xfrm>
          <a:prstGeom prst="rect">
            <a:avLst/>
          </a:prstGeom>
        </p:spPr>
      </p:pic>
      <p:sp>
        <p:nvSpPr>
          <p:cNvPr id="2" name="1 CuadroTexto"/>
          <p:cNvSpPr txBox="1"/>
          <p:nvPr userDrawn="1"/>
        </p:nvSpPr>
        <p:spPr>
          <a:xfrm>
            <a:off x="2453021" y="111760"/>
            <a:ext cx="42379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TRATAMIENTO</a:t>
            </a:r>
            <a:r>
              <a:rPr lang="es-MX" sz="30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DE AGUAS</a:t>
            </a:r>
          </a:p>
          <a:p>
            <a:pPr algn="ctr"/>
            <a:r>
              <a:rPr lang="es-MX" sz="30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Floculación Iónica</a:t>
            </a:r>
            <a:endParaRPr lang="es-MX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2" name="Picture 2" descr="C:\Users\COMIMSA.laptop-31110\Desktop\TMP\Aguas\Imagenes\aguasresidualesGEVS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150" y="2400265"/>
            <a:ext cx="6395743" cy="413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308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52F84-1B82-4E88-B710-9EC0F655B81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74414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F090E-5726-45A8-B656-112AD4F545B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62887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7837A-A326-47D3-BFD4-0162FE313C0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95905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7E37D-CF33-4E42-9822-E48AFDDFBE9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53037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081088"/>
            <a:ext cx="4038600" cy="5045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081088"/>
            <a:ext cx="4038600" cy="5045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305C1-5FCA-4C15-9F00-9C72C73388A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65508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E0FA4-C998-4871-B6CF-35E556FCD1C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71108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1BC6D-B68D-4928-BEE6-D09D4836CCD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64105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9E367-19B4-4A3F-A341-64903A155CD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21075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56AA7-45AD-4ED3-8F12-332E872F960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34309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38217-1951-4B30-8D55-13EDBE40E62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8269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1"/>
          <p:cNvGrpSpPr>
            <a:grpSpLocks/>
          </p:cNvGrpSpPr>
          <p:nvPr/>
        </p:nvGrpSpPr>
        <p:grpSpPr bwMode="auto">
          <a:xfrm>
            <a:off x="0" y="-45547"/>
            <a:ext cx="9144000" cy="707812"/>
            <a:chOff x="0" y="-42"/>
            <a:chExt cx="5760" cy="932"/>
          </a:xfrm>
        </p:grpSpPr>
        <p:sp>
          <p:nvSpPr>
            <p:cNvPr id="1037" name="Rectangle 7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890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038" name="Rectangle 8"/>
            <p:cNvSpPr>
              <a:spLocks noChangeArrowheads="1"/>
            </p:cNvSpPr>
            <p:nvPr userDrawn="1"/>
          </p:nvSpPr>
          <p:spPr bwMode="auto">
            <a:xfrm flipV="1">
              <a:off x="0" y="-42"/>
              <a:ext cx="5760" cy="42"/>
            </a:xfrm>
            <a:prstGeom prst="rect">
              <a:avLst/>
            </a:prstGeom>
            <a:gradFill rotWithShape="1">
              <a:gsLst>
                <a:gs pos="0">
                  <a:srgbClr val="CC0000"/>
                </a:gs>
                <a:gs pos="100000">
                  <a:srgbClr val="A8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25600" y="318"/>
            <a:ext cx="6400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cambiar el estilo de título	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81088"/>
            <a:ext cx="8229600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843"/>
            <a:ext cx="2133600" cy="2889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34A876B-B82B-4DD2-8630-A05307A50B2F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2" name="Line 9"/>
          <p:cNvSpPr>
            <a:spLocks noChangeShapeType="1"/>
          </p:cNvSpPr>
          <p:nvPr/>
        </p:nvSpPr>
        <p:spPr bwMode="auto">
          <a:xfrm>
            <a:off x="468313" y="664210"/>
            <a:ext cx="82073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031" name="Line 13"/>
          <p:cNvSpPr>
            <a:spLocks noChangeShapeType="1"/>
          </p:cNvSpPr>
          <p:nvPr/>
        </p:nvSpPr>
        <p:spPr bwMode="auto">
          <a:xfrm>
            <a:off x="468313" y="6582728"/>
            <a:ext cx="82073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3" name="2 CuadroTexto"/>
          <p:cNvSpPr txBox="1"/>
          <p:nvPr userDrawn="1"/>
        </p:nvSpPr>
        <p:spPr>
          <a:xfrm>
            <a:off x="369253" y="6604000"/>
            <a:ext cx="11769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b="1" dirty="0" smtClean="0"/>
              <a:t>www.gevse.com</a:t>
            </a:r>
            <a:endParaRPr lang="es-MX" sz="1000" b="1" dirty="0"/>
          </a:p>
        </p:txBody>
      </p:sp>
      <p:pic>
        <p:nvPicPr>
          <p:cNvPr id="12" name="11 Imagen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" y="80998"/>
            <a:ext cx="711200" cy="4491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70000"/>
        <a:buFont typeface="Wingdings" pitchFamily="2" charset="2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57225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90000"/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2pPr>
      <a:lvl3pPr marL="1065213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70000"/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3pPr>
      <a:lvl4pPr marL="1473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•"/>
        <a:defRPr>
          <a:solidFill>
            <a:schemeClr val="tx1"/>
          </a:solidFill>
          <a:latin typeface="+mn-lt"/>
        </a:defRPr>
      </a:lvl4pPr>
      <a:lvl5pPr marL="1881188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90000"/>
        <a:buChar char="•"/>
        <a:defRPr>
          <a:solidFill>
            <a:schemeClr val="tx1"/>
          </a:solidFill>
          <a:latin typeface="+mn-lt"/>
        </a:defRPr>
      </a:lvl5pPr>
      <a:lvl6pPr marL="2338388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90000"/>
        <a:buChar char="•"/>
        <a:defRPr>
          <a:solidFill>
            <a:schemeClr val="tx1"/>
          </a:solidFill>
          <a:latin typeface="+mn-lt"/>
        </a:defRPr>
      </a:lvl6pPr>
      <a:lvl7pPr marL="2795588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90000"/>
        <a:buChar char="•"/>
        <a:defRPr>
          <a:solidFill>
            <a:schemeClr val="tx1"/>
          </a:solidFill>
          <a:latin typeface="+mn-lt"/>
        </a:defRPr>
      </a:lvl7pPr>
      <a:lvl8pPr marL="3252788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90000"/>
        <a:buChar char="•"/>
        <a:defRPr>
          <a:solidFill>
            <a:schemeClr val="tx1"/>
          </a:solidFill>
          <a:latin typeface="+mn-lt"/>
        </a:defRPr>
      </a:lvl8pPr>
      <a:lvl9pPr marL="3709988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90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5.pn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4.png"/><Relationship Id="rId2" Type="http://schemas.openxmlformats.org/officeDocument/2006/relationships/image" Target="../media/image25.jpe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20.jpeg"/><Relationship Id="rId5" Type="http://schemas.openxmlformats.org/officeDocument/2006/relationships/image" Target="../media/image28.jpeg"/><Relationship Id="rId15" Type="http://schemas.openxmlformats.org/officeDocument/2006/relationships/image" Target="../media/image37.pn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Relationship Id="rId1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87363" y="4760913"/>
            <a:ext cx="8164512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rgbClr val="CC0000"/>
              </a:buClr>
              <a:buSzPct val="70000"/>
              <a:buFont typeface="Wingdings" pitchFamily="2" charset="2"/>
              <a:buNone/>
            </a:pPr>
            <a:endParaRPr lang="es-MX" sz="140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5600" y="91758"/>
            <a:ext cx="6400800" cy="514350"/>
          </a:xfrm>
        </p:spPr>
        <p:txBody>
          <a:bodyPr/>
          <a:lstStyle/>
          <a:p>
            <a:r>
              <a:rPr lang="es-MX" dirty="0"/>
              <a:t>Paradigma Actual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77837A-A326-47D3-BFD4-0162FE313C07}" type="slidenum">
              <a:rPr lang="es-ES" smtClean="0"/>
              <a:pPr>
                <a:defRPr/>
              </a:pPr>
              <a:t>10</a:t>
            </a:fld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251520" y="786314"/>
            <a:ext cx="524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Tratar el agua para tirar (Plantas químicas y Biológicas)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C:\Users\COMIMSA.laptop-31110\Desktop\TMP\Aguas\Fotos\ciudad abasto\DF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51082"/>
            <a:ext cx="1924472" cy="144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COMIMSA.laptop-31110\Desktop\TMP\Aguas\Fotos\plantas biologicas\plantas-de-tratamiento-en-chi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19992"/>
            <a:ext cx="1945534" cy="130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COMIMSA.laptop-31110\Desktop\TMP\Aguas\Fotos\plantas quimicas\plantas-tto-agua-1024x4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085308"/>
            <a:ext cx="2144578" cy="94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COMIMSA.laptop-31110\Desktop\TMP\Aguas\Fotos\riego\riego-agricultur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691" y="5143180"/>
            <a:ext cx="2018818" cy="131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COMIMSA.laptop-31110\Desktop\TMP\Aguas\Fotos\ríos\aguachil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24868"/>
            <a:ext cx="1905720" cy="142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COMIMSA.laptop-31110\Desktop\TMP\Aguas\Fotos\coladera_generica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390" y="3077663"/>
            <a:ext cx="1681420" cy="152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Flecha derecha"/>
          <p:cNvSpPr/>
          <p:nvPr/>
        </p:nvSpPr>
        <p:spPr>
          <a:xfrm rot="20276957">
            <a:off x="1920672" y="2338021"/>
            <a:ext cx="667816" cy="4078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Flecha derecha"/>
          <p:cNvSpPr/>
          <p:nvPr/>
        </p:nvSpPr>
        <p:spPr>
          <a:xfrm rot="1611072">
            <a:off x="1920672" y="4881400"/>
            <a:ext cx="667816" cy="4078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Flecha derecha"/>
          <p:cNvSpPr/>
          <p:nvPr/>
        </p:nvSpPr>
        <p:spPr>
          <a:xfrm>
            <a:off x="5436096" y="2152040"/>
            <a:ext cx="936104" cy="268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Flecha derecha"/>
          <p:cNvSpPr/>
          <p:nvPr/>
        </p:nvSpPr>
        <p:spPr>
          <a:xfrm>
            <a:off x="5436096" y="4096256"/>
            <a:ext cx="936104" cy="268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5 Flecha derecha"/>
          <p:cNvSpPr/>
          <p:nvPr/>
        </p:nvSpPr>
        <p:spPr>
          <a:xfrm>
            <a:off x="5436096" y="5968464"/>
            <a:ext cx="936104" cy="268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CuadroTexto"/>
          <p:cNvSpPr txBox="1"/>
          <p:nvPr/>
        </p:nvSpPr>
        <p:spPr>
          <a:xfrm>
            <a:off x="5328084" y="1268884"/>
            <a:ext cx="1152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NOM-001</a:t>
            </a:r>
          </a:p>
          <a:p>
            <a:pPr algn="ctr"/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Descarga al Cauce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328083" y="3348405"/>
            <a:ext cx="1152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NOM-002</a:t>
            </a:r>
          </a:p>
          <a:p>
            <a:pPr algn="ctr"/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Drenaje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364088" y="5292621"/>
            <a:ext cx="1152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NOM-003</a:t>
            </a:r>
          </a:p>
          <a:p>
            <a:pPr algn="ctr"/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Riego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93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5600" y="91758"/>
            <a:ext cx="6400800" cy="514350"/>
          </a:xfrm>
        </p:spPr>
        <p:txBody>
          <a:bodyPr/>
          <a:lstStyle/>
          <a:p>
            <a:r>
              <a:rPr lang="es-MX" dirty="0"/>
              <a:t>Paradigma Actual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77837A-A326-47D3-BFD4-0162FE313C07}" type="slidenum">
              <a:rPr lang="es-ES" smtClean="0"/>
              <a:pPr>
                <a:defRPr/>
              </a:pPr>
              <a:t>11</a:t>
            </a:fld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251520" y="722814"/>
            <a:ext cx="4059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Tratar el agua para tirar (Osmosis Inversa)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 descr="C:\Users\COMIMSA.laptop-31110\Desktop\TMP\Aguas\Fotos\plantas biologicas\plantas-de-tratamiento-en-chi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656492"/>
            <a:ext cx="1945534" cy="130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COMIMSA.laptop-31110\Desktop\TMP\Aguas\Fotos\plantas quimicas\plantas-tto-agua-1024x4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021808"/>
            <a:ext cx="2144578" cy="94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COMIMSA.laptop-31110\Desktop\TMP\Aguas\Fotos\riego\riego-agricultur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691" y="5079680"/>
            <a:ext cx="2018818" cy="131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COMIMSA.laptop-31110\Desktop\TMP\Aguas\Fotos\ríos\aguachil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061368"/>
            <a:ext cx="1905720" cy="142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COMIMSA.laptop-31110\Desktop\TMP\Aguas\Fotos\coladera_generica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390" y="3014163"/>
            <a:ext cx="1681420" cy="152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Flecha derecha"/>
          <p:cNvSpPr/>
          <p:nvPr/>
        </p:nvSpPr>
        <p:spPr>
          <a:xfrm rot="5400000">
            <a:off x="879847" y="2946333"/>
            <a:ext cx="667816" cy="4078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Flecha derecha"/>
          <p:cNvSpPr/>
          <p:nvPr/>
        </p:nvSpPr>
        <p:spPr>
          <a:xfrm>
            <a:off x="2536032" y="3797672"/>
            <a:ext cx="667816" cy="4078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Flecha derecha"/>
          <p:cNvSpPr/>
          <p:nvPr/>
        </p:nvSpPr>
        <p:spPr>
          <a:xfrm>
            <a:off x="5436096" y="2088540"/>
            <a:ext cx="936104" cy="268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Flecha derecha"/>
          <p:cNvSpPr/>
          <p:nvPr/>
        </p:nvSpPr>
        <p:spPr>
          <a:xfrm>
            <a:off x="5436096" y="4032756"/>
            <a:ext cx="936104" cy="268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Flecha derecha"/>
          <p:cNvSpPr/>
          <p:nvPr/>
        </p:nvSpPr>
        <p:spPr>
          <a:xfrm>
            <a:off x="5436096" y="5904964"/>
            <a:ext cx="936104" cy="268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5 CuadroTexto"/>
          <p:cNvSpPr txBox="1"/>
          <p:nvPr/>
        </p:nvSpPr>
        <p:spPr>
          <a:xfrm>
            <a:off x="5328084" y="1205384"/>
            <a:ext cx="1152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NOM-001</a:t>
            </a:r>
          </a:p>
          <a:p>
            <a:pPr algn="ctr"/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Descarga al Cauce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5328083" y="3284905"/>
            <a:ext cx="1152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NOM-002</a:t>
            </a:r>
          </a:p>
          <a:p>
            <a:pPr algn="ctr"/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Drenaje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364088" y="5229121"/>
            <a:ext cx="1152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NOM-003</a:t>
            </a:r>
          </a:p>
          <a:p>
            <a:pPr algn="ctr"/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Riego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3" descr="C:\Users\COMIMSA.laptop-31110\Desktop\TMP\Aguas\Fotos\Osmosis\sistemas-purificacion-agua-laboratorio-por-osmosis-inversa-electrodeionizacion-ultrafiltracion-78786-12113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77" y="1725051"/>
            <a:ext cx="1556739" cy="92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COMIMSA.laptop-31110\Desktop\A-SMART GRID\7-PRESENTACION-NEW\Machotes\Refineri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7" y="3590486"/>
            <a:ext cx="2388483" cy="179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20 CuadroTexto"/>
          <p:cNvSpPr txBox="1"/>
          <p:nvPr/>
        </p:nvSpPr>
        <p:spPr>
          <a:xfrm>
            <a:off x="431907" y="5403334"/>
            <a:ext cx="9717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Industria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03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5600" y="91758"/>
            <a:ext cx="6400800" cy="514350"/>
          </a:xfrm>
        </p:spPr>
        <p:txBody>
          <a:bodyPr/>
          <a:lstStyle/>
          <a:p>
            <a:r>
              <a:rPr lang="es-MX" dirty="0"/>
              <a:t>Cambio de Paradigma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77837A-A326-47D3-BFD4-0162FE313C07}" type="slidenum">
              <a:rPr lang="es-ES" smtClean="0"/>
              <a:pPr>
                <a:defRPr/>
              </a:pPr>
              <a:t>12</a:t>
            </a:fld>
            <a:endParaRPr lang="es-ES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251519" y="816918"/>
            <a:ext cx="3853553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Floculación Iónica.</a:t>
            </a:r>
            <a:endParaRPr lang="es-MX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95536" y="1595016"/>
            <a:ext cx="6984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Tecnología capaz de tratar cualquier líquido a través de un proceso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electrofísico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sin importar los contaminantes, por medio de electricidad a bajo voltaje.</a:t>
            </a:r>
          </a:p>
          <a:p>
            <a:pPr marL="285750" indent="-285750" algn="just">
              <a:buFontTx/>
              <a:buChar char="-"/>
            </a:pPr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Incluyendo Aguas Congénitas.</a:t>
            </a:r>
          </a:p>
        </p:txBody>
      </p:sp>
      <p:pic>
        <p:nvPicPr>
          <p:cNvPr id="8" name="Picture 2" descr="C:\Users\COMIMSA.laptop-31110\Desktop\TMP\Aguas\Imagenes\aguasresidualesGEVS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388" y="2544554"/>
            <a:ext cx="6055555" cy="391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62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COMIMSA.laptop-31110\Desktop\TMP\Aguas\Imagenes\floculacióndiagram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816" y="901224"/>
            <a:ext cx="6113859" cy="550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5600" y="91758"/>
            <a:ext cx="6400800" cy="514350"/>
          </a:xfrm>
        </p:spPr>
        <p:txBody>
          <a:bodyPr/>
          <a:lstStyle/>
          <a:p>
            <a:r>
              <a:rPr lang="es-MX" dirty="0" smtClean="0"/>
              <a:t>FLOCULACION IONICA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77837A-A326-47D3-BFD4-0162FE313C07}" type="slidenum">
              <a:rPr lang="es-ES" smtClean="0"/>
              <a:pPr>
                <a:defRPr/>
              </a:pPr>
              <a:t>13</a:t>
            </a:fld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1835696" y="2481532"/>
            <a:ext cx="1296144" cy="528244"/>
          </a:xfrm>
          <a:prstGeom prst="rect">
            <a:avLst/>
          </a:prstGeom>
          <a:solidFill>
            <a:srgbClr val="2345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CuadroTexto"/>
          <p:cNvSpPr txBox="1"/>
          <p:nvPr/>
        </p:nvSpPr>
        <p:spPr>
          <a:xfrm>
            <a:off x="1794959" y="2510675"/>
            <a:ext cx="1368747" cy="475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años de Investigación</a:t>
            </a:r>
            <a:endParaRPr lang="es-MX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70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5600" y="91758"/>
            <a:ext cx="6400800" cy="514350"/>
          </a:xfrm>
        </p:spPr>
        <p:txBody>
          <a:bodyPr/>
          <a:lstStyle/>
          <a:p>
            <a:r>
              <a:rPr lang="es-MX" dirty="0"/>
              <a:t>FLOCULACION IONICA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77837A-A326-47D3-BFD4-0162FE313C07}" type="slidenum">
              <a:rPr lang="es-ES" smtClean="0"/>
              <a:pPr>
                <a:defRPr/>
              </a:pPr>
              <a:t>14</a:t>
            </a:fld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755576" y="1349494"/>
            <a:ext cx="727280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EN QUE CONSISTE?</a:t>
            </a:r>
          </a:p>
          <a:p>
            <a:pPr marL="285750" indent="-285750" algn="just">
              <a:buFontTx/>
              <a:buChar char="-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Consiste en la disociación de los componentes de las moléculas contaminantes mediante la generación de un efecto electromagnético, lo que provoca la ruptura en los enlaces de las moléculas asociadas a la molécula del agua.</a:t>
            </a:r>
          </a:p>
          <a:p>
            <a:pPr marL="285750" indent="-285750" algn="just">
              <a:buFontTx/>
              <a:buChar char="-"/>
            </a:pPr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La Tecnología permite procesar los contaminantes, retirándolos hasta dejarlos inertes, devolviéndole al agua su estructura original para su reciclaje en forma ilimitada.</a:t>
            </a:r>
          </a:p>
          <a:p>
            <a:pPr algn="just"/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Modifica las moléculas de los elementos contaminantes, liberando los gases disueltos al medio ambiente sin peligro;  los ligeros ya separados flotan en la superficie y los más pesados sedimentados en el fondo.</a:t>
            </a:r>
          </a:p>
        </p:txBody>
      </p:sp>
    </p:spTree>
    <p:extLst>
      <p:ext uri="{BB962C8B-B14F-4D97-AF65-F5344CB8AC3E}">
        <p14:creationId xmlns:p14="http://schemas.microsoft.com/office/powerpoint/2010/main" val="313181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5600" y="91758"/>
            <a:ext cx="6400800" cy="514350"/>
          </a:xfrm>
        </p:spPr>
        <p:txBody>
          <a:bodyPr/>
          <a:lstStyle/>
          <a:p>
            <a:r>
              <a:rPr lang="es-MX" dirty="0"/>
              <a:t>FLOCULACION IONICA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77837A-A326-47D3-BFD4-0162FE313C07}" type="slidenum">
              <a:rPr lang="es-ES" smtClean="0"/>
              <a:pPr>
                <a:defRPr/>
              </a:pPr>
              <a:t>15</a:t>
            </a:fld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755576" y="1493991"/>
            <a:ext cx="76328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 QUE CONSISTE?</a:t>
            </a:r>
          </a:p>
          <a:p>
            <a:pPr marL="285750" indent="-285750" algn="just">
              <a:buFontTx/>
              <a:buChar char="-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El tiempo de proceso al inicio es muy rápido (4-8 horas), dependiendo del volumen, posteriormente es un flujo continuo.</a:t>
            </a:r>
          </a:p>
          <a:p>
            <a:pPr marL="285750" indent="-285750" algn="just">
              <a:buFontTx/>
              <a:buChar char="-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Los costos de operación y mantenimiento son los más bajos del mercado.</a:t>
            </a:r>
          </a:p>
          <a:p>
            <a:pPr marL="285750" indent="-285750" algn="just">
              <a:buFontTx/>
              <a:buChar char="-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El agua puede ser reutilizada en forma ilimitada, únicamente reponiendo la que por evaporación o por derrame  no se recupere, ahorrando grandes cantidades de agua y el costo originado por este concepto. </a:t>
            </a:r>
          </a:p>
          <a:p>
            <a:pPr marL="285750" indent="-285750" algn="just">
              <a:buFontTx/>
              <a:buChar char="-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Unicamente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utiliza energía eléctrica de bajo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voltaje, alimentada incluso con celdas solares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endParaRPr lang="es-MX" sz="1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96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5600" y="91758"/>
            <a:ext cx="6400800" cy="514350"/>
          </a:xfrm>
        </p:spPr>
        <p:txBody>
          <a:bodyPr/>
          <a:lstStyle/>
          <a:p>
            <a:r>
              <a:rPr lang="es-MX" dirty="0"/>
              <a:t>FLOCULACION IONICA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77837A-A326-47D3-BFD4-0162FE313C07}" type="slidenum">
              <a:rPr lang="es-ES" smtClean="0"/>
              <a:pPr>
                <a:defRPr/>
              </a:pPr>
              <a:t>16</a:t>
            </a:fld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755576" y="1822901"/>
            <a:ext cx="763284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 QUE CONSISTE?</a:t>
            </a:r>
          </a:p>
          <a:p>
            <a:pPr marL="285750" indent="-285750" algn="just">
              <a:buFontTx/>
              <a:buChar char="-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Trabaja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a cualquier temperatura, grado de saturación, acidez o alcalinidad.</a:t>
            </a:r>
          </a:p>
          <a:p>
            <a:pPr marL="285750" indent="-285750" algn="just">
              <a:buFontTx/>
              <a:buChar char="-"/>
            </a:pPr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Puede cumplir con la norma de calidad de agua que se requiera.</a:t>
            </a:r>
          </a:p>
          <a:p>
            <a:pPr marL="285750" indent="-285750" algn="just">
              <a:buFontTx/>
              <a:buChar char="-"/>
            </a:pPr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Los lodos resultantes quedan inertes e inactivos, por lo que pueden ser reutilizados e industrializados.</a:t>
            </a:r>
          </a:p>
        </p:txBody>
      </p:sp>
    </p:spTree>
    <p:extLst>
      <p:ext uri="{BB962C8B-B14F-4D97-AF65-F5344CB8AC3E}">
        <p14:creationId xmlns:p14="http://schemas.microsoft.com/office/powerpoint/2010/main" val="288457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5600" y="91758"/>
            <a:ext cx="6400800" cy="514350"/>
          </a:xfrm>
        </p:spPr>
        <p:txBody>
          <a:bodyPr/>
          <a:lstStyle/>
          <a:p>
            <a:r>
              <a:rPr lang="es-MX" dirty="0"/>
              <a:t>FLOCULACION IONICA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77837A-A326-47D3-BFD4-0162FE313C07}" type="slidenum">
              <a:rPr lang="es-ES" smtClean="0"/>
              <a:pPr>
                <a:defRPr/>
              </a:pPr>
              <a:t>17</a:t>
            </a:fld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683568" y="1582440"/>
            <a:ext cx="74888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POR QUE LA FLOCULACION IONICA?</a:t>
            </a:r>
          </a:p>
          <a:p>
            <a:pPr marL="285750" indent="-285750" algn="just">
              <a:buFontTx/>
              <a:buChar char="-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Los desagües de Municipios contienen grandes cantidades de grasas, detergentes, corrosivos, bacterias asociadas con materia fecal, etc.</a:t>
            </a:r>
          </a:p>
          <a:p>
            <a:pPr marL="285750" indent="-285750" algn="just">
              <a:buFontTx/>
              <a:buChar char="-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Los Pozos pueden contener  arsénico, flúor, azufre y otros contaminantes.</a:t>
            </a:r>
          </a:p>
          <a:p>
            <a:pPr marL="285750" indent="-285750" algn="just">
              <a:buFontTx/>
              <a:buChar char="-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Los desagües de hoteles producen grandes cantidades de grasas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detergentes,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bacterias asociadas con materia fecal, etc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Desarrollos hoteleros que consumirán en sus campos de Golf, la poca agua disponible para la población.</a:t>
            </a:r>
          </a:p>
          <a:p>
            <a:pPr marL="285750" indent="-285750" algn="just">
              <a:buFontTx/>
              <a:buChar char="-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Falta de agua potable para la población costera.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27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5600" y="91758"/>
            <a:ext cx="6400800" cy="514350"/>
          </a:xfrm>
        </p:spPr>
        <p:txBody>
          <a:bodyPr/>
          <a:lstStyle/>
          <a:p>
            <a:r>
              <a:rPr lang="es-MX" dirty="0"/>
              <a:t>FLOCULACION IONICA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77837A-A326-47D3-BFD4-0162FE313C07}" type="slidenum">
              <a:rPr lang="es-ES" smtClean="0"/>
              <a:pPr>
                <a:defRPr/>
              </a:pPr>
              <a:t>18</a:t>
            </a:fld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611560" y="1187499"/>
            <a:ext cx="756084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POR QUE LA FLOCULACION IONICA?</a:t>
            </a:r>
          </a:p>
          <a:p>
            <a:pPr algn="just"/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Playas y Mar contaminados pueden causar una gama de enfermedades, incluyendo:</a:t>
            </a:r>
          </a:p>
          <a:p>
            <a:pPr algn="just"/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Infecciones de oído, nariz y ojos.</a:t>
            </a:r>
          </a:p>
          <a:p>
            <a:pPr marL="285750" indent="-285750" algn="just">
              <a:buFontTx/>
              <a:buChar char="-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Gastroenteritis</a:t>
            </a:r>
          </a:p>
          <a:p>
            <a:pPr marL="285750" indent="-285750" algn="just">
              <a:buFontTx/>
              <a:buChar char="-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Dermatitis</a:t>
            </a:r>
          </a:p>
          <a:p>
            <a:pPr marL="285750" indent="-285750" algn="just">
              <a:buFontTx/>
              <a:buChar char="-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Hepatitis</a:t>
            </a:r>
          </a:p>
          <a:p>
            <a:pPr marL="285750" indent="-285750" algn="just">
              <a:buFontTx/>
              <a:buChar char="-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Encefalitis</a:t>
            </a:r>
          </a:p>
          <a:p>
            <a:pPr marL="285750" indent="-285750" algn="just">
              <a:buFontTx/>
              <a:buChar char="-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Erupciones de la piel</a:t>
            </a:r>
          </a:p>
          <a:p>
            <a:pPr marL="285750" indent="-285750" algn="just">
              <a:buFontTx/>
              <a:buChar char="-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Enfermedades respiratorias.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93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5600" y="91758"/>
            <a:ext cx="6400800" cy="514350"/>
          </a:xfrm>
        </p:spPr>
        <p:txBody>
          <a:bodyPr/>
          <a:lstStyle/>
          <a:p>
            <a:r>
              <a:rPr lang="es-MX" dirty="0"/>
              <a:t>A</a:t>
            </a:r>
            <a:r>
              <a:rPr lang="es-MX" dirty="0" smtClean="0"/>
              <a:t>fluentes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77837A-A326-47D3-BFD4-0162FE313C07}" type="slidenum">
              <a:rPr lang="es-ES" smtClean="0"/>
              <a:pPr>
                <a:defRPr/>
              </a:pPr>
              <a:t>19</a:t>
            </a:fld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949006" y="909493"/>
            <a:ext cx="734481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LIQUIDOS QUE SE PUEDEN TRATAR:</a:t>
            </a:r>
          </a:p>
          <a:p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Agua residual doméstica, municipal e industrial.</a:t>
            </a:r>
          </a:p>
          <a:p>
            <a:pPr marL="285750" indent="-285750">
              <a:buFontTx/>
              <a:buChar char="-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Complejos turísticos, conjuntos habitacionales.</a:t>
            </a:r>
          </a:p>
          <a:p>
            <a:pPr marL="285750" indent="-285750">
              <a:buFontTx/>
              <a:buChar char="-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Hospitales y centros comerciales.</a:t>
            </a:r>
          </a:p>
          <a:p>
            <a:pPr marL="285750" indent="-285750">
              <a:buFontTx/>
              <a:buChar char="-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Agua de Mar.</a:t>
            </a:r>
          </a:p>
          <a:p>
            <a:pPr marL="285750" indent="-285750">
              <a:buFontTx/>
              <a:buChar char="-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Lixiviados ligeros y densos.</a:t>
            </a:r>
          </a:p>
          <a:p>
            <a:pPr marL="285750" indent="-285750">
              <a:buFontTx/>
              <a:buChar char="-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Hexaclorados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Boitóxicos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del Sector Salud.</a:t>
            </a:r>
          </a:p>
          <a:p>
            <a:pPr marL="285750" indent="-285750">
              <a:buFontTx/>
              <a:buChar char="-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Lodos contaminantes y residuos peligrosos.</a:t>
            </a:r>
          </a:p>
          <a:p>
            <a:pPr marL="285750" indent="-285750">
              <a:buFontTx/>
              <a:buChar char="-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Industria Petrolera, </a:t>
            </a:r>
            <a:r>
              <a:rPr lang="es-MX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Aguas Congénitas</a:t>
            </a:r>
          </a:p>
          <a:p>
            <a:pPr marL="285750" indent="-285750">
              <a:buFontTx/>
              <a:buChar char="-"/>
            </a:pPr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Cualquier tipo de aguas contaminadas, excepto radioactivas.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03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5600" y="91758"/>
            <a:ext cx="6400800" cy="514350"/>
          </a:xfrm>
        </p:spPr>
        <p:txBody>
          <a:bodyPr/>
          <a:lstStyle/>
          <a:p>
            <a:r>
              <a:rPr lang="es-MX" dirty="0"/>
              <a:t>Contenido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77837A-A326-47D3-BFD4-0162FE313C07}" type="slidenum">
              <a:rPr lang="es-ES" smtClean="0"/>
              <a:pPr>
                <a:defRPr/>
              </a:pPr>
              <a:t>2</a:t>
            </a:fld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699307" y="1994001"/>
            <a:ext cx="78488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INTRODUCCION</a:t>
            </a:r>
          </a:p>
          <a:p>
            <a:pPr marL="285750" indent="-285750">
              <a:buFontTx/>
              <a:buChar char="-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TRATAMIENTO TRADICIONAL DE AGUAS</a:t>
            </a:r>
          </a:p>
          <a:p>
            <a:pPr marL="285750" indent="-285750">
              <a:buFontTx/>
              <a:buChar char="-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FLOCULACION IONICA</a:t>
            </a:r>
          </a:p>
          <a:p>
            <a:pPr marL="285750" indent="-285750">
              <a:buFontTx/>
              <a:buChar char="-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EXPERIENCIA EN DIVERSOS SECTORES</a:t>
            </a:r>
          </a:p>
          <a:p>
            <a:pPr marL="285750" indent="-285750">
              <a:buFontTx/>
              <a:buChar char="-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VENTAJAS E INFORMACION COMPARATIVA</a:t>
            </a:r>
          </a:p>
          <a:p>
            <a:pPr marL="285750" indent="-285750">
              <a:buFontTx/>
              <a:buChar char="-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AHORROS Y BENEFICIOS</a:t>
            </a:r>
          </a:p>
        </p:txBody>
      </p:sp>
    </p:spTree>
    <p:extLst>
      <p:ext uri="{BB962C8B-B14F-4D97-AF65-F5344CB8AC3E}">
        <p14:creationId xmlns:p14="http://schemas.microsoft.com/office/powerpoint/2010/main" val="3593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5600" y="91758"/>
            <a:ext cx="6400800" cy="514350"/>
          </a:xfrm>
        </p:spPr>
        <p:txBody>
          <a:bodyPr/>
          <a:lstStyle/>
          <a:p>
            <a:r>
              <a:rPr lang="es-MX" dirty="0"/>
              <a:t>Efluentes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77837A-A326-47D3-BFD4-0162FE313C07}" type="slidenum">
              <a:rPr lang="es-ES" smtClean="0"/>
              <a:pPr>
                <a:defRPr/>
              </a:pPr>
              <a:t>20</a:t>
            </a:fld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1043608" y="1422107"/>
            <a:ext cx="61926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CALIDADES DE AGUA RESULTANTES:</a:t>
            </a:r>
          </a:p>
          <a:p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Agua Potable.</a:t>
            </a:r>
          </a:p>
          <a:p>
            <a:pPr marL="285750" indent="-285750">
              <a:buFontTx/>
              <a:buChar char="-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Agua para riego.</a:t>
            </a:r>
          </a:p>
          <a:p>
            <a:pPr marL="285750" indent="-285750">
              <a:buFontTx/>
              <a:buChar char="-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Agua para uso humano (no consumo).</a:t>
            </a:r>
          </a:p>
          <a:p>
            <a:pPr marL="285750" indent="-285750">
              <a:buFontTx/>
              <a:buChar char="-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Desmineralizada.</a:t>
            </a:r>
          </a:p>
          <a:p>
            <a:pPr marL="285750" indent="-285750">
              <a:buFontTx/>
              <a:buChar char="-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Calidad USP</a:t>
            </a:r>
          </a:p>
          <a:p>
            <a:pPr marL="285750" indent="-285750">
              <a:buFontTx/>
              <a:buChar char="-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Para uso industrial.</a:t>
            </a:r>
          </a:p>
          <a:p>
            <a:pPr marL="285750" indent="-285750">
              <a:buFontTx/>
              <a:buChar char="-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Agua de acuerdo a una norma específica.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62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5600" y="91758"/>
            <a:ext cx="6400800" cy="514350"/>
          </a:xfrm>
        </p:spPr>
        <p:txBody>
          <a:bodyPr/>
          <a:lstStyle/>
          <a:p>
            <a:r>
              <a:rPr lang="es-MX" dirty="0"/>
              <a:t>Una Realidad SUSTENTABLE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77837A-A326-47D3-BFD4-0162FE313C07}" type="slidenum">
              <a:rPr lang="es-ES" smtClean="0"/>
              <a:pPr>
                <a:defRPr/>
              </a:pPr>
              <a:t>21</a:t>
            </a:fld>
            <a:endParaRPr lang="es-ES" dirty="0"/>
          </a:p>
        </p:txBody>
      </p:sp>
      <p:pic>
        <p:nvPicPr>
          <p:cNvPr id="5" name="Picture 2" descr="C:\Users\COMIMSA.laptop-31110\Desktop\TMP\Aguas\Fotos\mar\ph-116351mardefon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08" y="5539935"/>
            <a:ext cx="1311244" cy="98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COMIMSA.laptop-31110\Desktop\TMP\Aguas\Fotos\uso humano\1. agua potab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210" y="1283963"/>
            <a:ext cx="1025665" cy="102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COMIMSA.laptop-31110\Desktop\TMP\Aguas\Fotos\uso humano\AGUA CONSUMO HUMANO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43" y="2548500"/>
            <a:ext cx="1018642" cy="76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COMIMSA.laptop-31110\Desktop\TMP\Aguas\Fotos\uso humano\Agua-potable-a-todo-el-mundo-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601" y="3626280"/>
            <a:ext cx="1212925" cy="80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COMIMSA.laptop-31110\Desktop\TMP\Aguas\Fotos\uso humano\banera-bebe-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862" y="4947522"/>
            <a:ext cx="1220917" cy="86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COMIMSA.laptop-31110\Desktop\TMP\Aguas\Fotos YA\pozos de absorcion\dscn581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28" y="2263649"/>
            <a:ext cx="814204" cy="108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Users\COMIMSA.laptop-31110\Desktop\TMP\Aguas\Fotos YA\pozos de absorcion\saneam_6g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08" y="4743253"/>
            <a:ext cx="1393427" cy="67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COMIMSA.laptop-31110\Desktop\TMP\Aguas\Fotos\riego\riego-agricultur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789" y="5617718"/>
            <a:ext cx="1212925" cy="78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COMIMSA.laptop-31110\Desktop\TMP\Aguas\Fotos\ríos\aguachil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58" y="1010739"/>
            <a:ext cx="1242156" cy="93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COMIMSA.laptop-31110\Desktop\TMP\Aguas\Fotos\coladera_generica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342" y="1223267"/>
            <a:ext cx="1122847" cy="10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574" y="5617718"/>
            <a:ext cx="1077186" cy="76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31144"/>
            <a:ext cx="1159428" cy="86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2" descr="C:\Users\COMIMSA.laptop-31110\Desktop\A-SMART GRID\7-PRESENTACION-NEW\Machotes\Plataforma-Fot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80" y="3484192"/>
            <a:ext cx="1540122" cy="115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18 Conector recto de flecha"/>
          <p:cNvCxnSpPr/>
          <p:nvPr/>
        </p:nvCxnSpPr>
        <p:spPr>
          <a:xfrm>
            <a:off x="1477752" y="1810790"/>
            <a:ext cx="1031006" cy="932693"/>
          </a:xfrm>
          <a:prstGeom prst="straightConnector1">
            <a:avLst/>
          </a:prstGeom>
          <a:ln w="508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>
            <a:off x="1453985" y="2845198"/>
            <a:ext cx="808706" cy="321294"/>
          </a:xfrm>
          <a:prstGeom prst="straightConnector1">
            <a:avLst/>
          </a:prstGeom>
          <a:ln w="508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>
            <a:off x="1798267" y="3816046"/>
            <a:ext cx="976382" cy="0"/>
          </a:xfrm>
          <a:prstGeom prst="straightConnector1">
            <a:avLst/>
          </a:prstGeom>
          <a:ln w="508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flipV="1">
            <a:off x="1836744" y="4538985"/>
            <a:ext cx="791040" cy="408537"/>
          </a:xfrm>
          <a:prstGeom prst="straightConnector1">
            <a:avLst/>
          </a:prstGeom>
          <a:ln w="508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 flipV="1">
            <a:off x="2101701" y="4947522"/>
            <a:ext cx="814115" cy="955274"/>
          </a:xfrm>
          <a:prstGeom prst="straightConnector1">
            <a:avLst/>
          </a:prstGeom>
          <a:ln w="508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 flipV="1">
            <a:off x="5257060" y="2097031"/>
            <a:ext cx="288032" cy="1057562"/>
          </a:xfrm>
          <a:prstGeom prst="straightConnector1">
            <a:avLst/>
          </a:prstGeom>
          <a:ln w="50800">
            <a:solidFill>
              <a:srgbClr val="05D5E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 flipV="1">
            <a:off x="5912684" y="2446412"/>
            <a:ext cx="1080120" cy="720080"/>
          </a:xfrm>
          <a:prstGeom prst="straightConnector1">
            <a:avLst/>
          </a:prstGeom>
          <a:ln w="50800">
            <a:solidFill>
              <a:srgbClr val="05D5E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 flipV="1">
            <a:off x="5780708" y="3075445"/>
            <a:ext cx="1941282" cy="360041"/>
          </a:xfrm>
          <a:prstGeom prst="straightConnector1">
            <a:avLst/>
          </a:prstGeom>
          <a:ln w="50800">
            <a:solidFill>
              <a:srgbClr val="05D5E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/>
          <p:nvPr/>
        </p:nvCxnSpPr>
        <p:spPr>
          <a:xfrm>
            <a:off x="5620136" y="3792794"/>
            <a:ext cx="1932624" cy="537889"/>
          </a:xfrm>
          <a:prstGeom prst="straightConnector1">
            <a:avLst/>
          </a:prstGeom>
          <a:ln w="50800">
            <a:solidFill>
              <a:srgbClr val="05D5E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>
            <a:off x="5244730" y="4287062"/>
            <a:ext cx="1311194" cy="998366"/>
          </a:xfrm>
          <a:prstGeom prst="straightConnector1">
            <a:avLst/>
          </a:prstGeom>
          <a:ln w="50800">
            <a:solidFill>
              <a:srgbClr val="05D5E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>
            <a:off x="4374897" y="4619589"/>
            <a:ext cx="508243" cy="909999"/>
          </a:xfrm>
          <a:prstGeom prst="straightConnector1">
            <a:avLst/>
          </a:prstGeom>
          <a:ln w="50800">
            <a:solidFill>
              <a:srgbClr val="05D5E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CuadroTexto"/>
          <p:cNvSpPr txBox="1"/>
          <p:nvPr/>
        </p:nvSpPr>
        <p:spPr>
          <a:xfrm>
            <a:off x="2590665" y="2773963"/>
            <a:ext cx="1902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Floculación Iónica</a:t>
            </a:r>
            <a:endParaRPr lang="es-MX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2" descr="C:\Users\COMIMSA.laptop-31110\Desktop\TMP\Aguas\Imagenes\tratagevse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466" y="3263478"/>
            <a:ext cx="2376264" cy="153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500" y="762000"/>
            <a:ext cx="2229138" cy="199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70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5600" y="91758"/>
            <a:ext cx="6400800" cy="514350"/>
          </a:xfrm>
        </p:spPr>
        <p:txBody>
          <a:bodyPr/>
          <a:lstStyle/>
          <a:p>
            <a:r>
              <a:rPr lang="es-MX" dirty="0"/>
              <a:t>Características de las Plantas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77837A-A326-47D3-BFD4-0162FE313C07}" type="slidenum">
              <a:rPr lang="es-ES" smtClean="0"/>
              <a:pPr>
                <a:defRPr/>
              </a:pPr>
              <a:t>22</a:t>
            </a:fld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539552" y="1331873"/>
            <a:ext cx="79928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Espacio físico.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Reducido en un 70% de acuerdo al promedio de espacio requerido para las tecnologías tradicionales en el mercado mundial.</a:t>
            </a:r>
          </a:p>
          <a:p>
            <a:pPr marL="285750" indent="-285750" algn="just">
              <a:buFontTx/>
              <a:buChar char="-"/>
            </a:pPr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Tiempo de entrega e instalación.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Más rápido y eficaz que las tecnologías existentes.</a:t>
            </a:r>
          </a:p>
          <a:p>
            <a:pPr marL="285750" indent="-285750" algn="just">
              <a:buFontTx/>
              <a:buChar char="-"/>
            </a:pPr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Diseño modular.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Que permite el crecimiento de producción y calidad de acuerdo a la demanda, de manera flexible y sin detener operaciones.</a:t>
            </a:r>
          </a:p>
          <a:p>
            <a:pPr marL="285750" indent="-285750" algn="just">
              <a:buFontTx/>
              <a:buChar char="-"/>
            </a:pPr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Instalación de acuerdo a necesidades.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Puede instalarse incluso verticalmente por falta de espacio o pueden ser portátiles para zonas de desastre.</a:t>
            </a:r>
          </a:p>
          <a:p>
            <a:pPr marL="285750" indent="-285750" algn="just">
              <a:buFontTx/>
              <a:buChar char="-"/>
            </a:pPr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Vida útil.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Aproximada por 20 años.</a:t>
            </a:r>
          </a:p>
          <a:p>
            <a:pPr algn="just"/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81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5600" y="91758"/>
            <a:ext cx="6400800" cy="514350"/>
          </a:xfrm>
        </p:spPr>
        <p:txBody>
          <a:bodyPr/>
          <a:lstStyle/>
          <a:p>
            <a:r>
              <a:rPr lang="es-MX" dirty="0"/>
              <a:t>Ficha Técnica de Planta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77837A-A326-47D3-BFD4-0162FE313C07}" type="slidenum">
              <a:rPr lang="es-ES" smtClean="0"/>
              <a:pPr>
                <a:defRPr/>
              </a:pPr>
              <a:t>23</a:t>
            </a:fld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539552" y="1429792"/>
            <a:ext cx="79928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Capacidad de producción.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Los m</a:t>
            </a:r>
            <a:r>
              <a:rPr lang="es-MX" sz="1600" dirty="0"/>
              <a:t>³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que se requieran de agua tratada por día o por horas, no tiene límite.</a:t>
            </a:r>
          </a:p>
          <a:p>
            <a:pPr marL="285750" indent="-285750" algn="just">
              <a:buFontTx/>
              <a:buChar char="-"/>
            </a:pPr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Componentes principales.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Housings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de acero inoxidable, Celdas,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Bazookas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Motobombas, Filtros, Fuentes de poder, Unidad de Ozono y Luz Ultravioleta.</a:t>
            </a:r>
          </a:p>
          <a:p>
            <a:pPr marL="285750" indent="-285750" algn="just">
              <a:buFontTx/>
              <a:buChar char="-"/>
            </a:pPr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Energía.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Eléctrica de bajo voltaje / Celdas Fotovoltaicas.</a:t>
            </a:r>
          </a:p>
          <a:p>
            <a:pPr marL="285750" indent="-285750" algn="just">
              <a:buFontTx/>
              <a:buChar char="-"/>
            </a:pPr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Incluye.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Manuales de operación, Mantenimiento y Capacitación.</a:t>
            </a:r>
          </a:p>
          <a:p>
            <a:pPr marL="285750" indent="-285750" algn="just">
              <a:buFontTx/>
              <a:buChar char="-"/>
            </a:pPr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Tiempo de entrega.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90 días en promedio, dependiendo del volumen a procesar.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96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77837A-A326-47D3-BFD4-0162FE313C07}" type="slidenum">
              <a:rPr lang="es-ES" smtClean="0"/>
              <a:pPr>
                <a:defRPr/>
              </a:pPr>
              <a:t>24</a:t>
            </a:fld>
            <a:endParaRPr lang="es-ES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625600" y="91758"/>
            <a:ext cx="6400800" cy="514350"/>
          </a:xfrm>
        </p:spPr>
        <p:txBody>
          <a:bodyPr/>
          <a:lstStyle/>
          <a:p>
            <a:r>
              <a:rPr lang="es-MX" dirty="0" smtClean="0"/>
              <a:t>Flujograma</a:t>
            </a:r>
            <a:endParaRPr lang="es-MX" dirty="0"/>
          </a:p>
        </p:txBody>
      </p:sp>
      <p:pic>
        <p:nvPicPr>
          <p:cNvPr id="6" name="Picture 2" descr="C:\Users\COMIMSA.laptop-31110\Desktop\TMP\Aguas\Imagenes\flujogram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88167"/>
            <a:ext cx="7717220" cy="414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522272" y="4089008"/>
            <a:ext cx="11272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Filtros</a:t>
            </a:r>
          </a:p>
          <a:p>
            <a:r>
              <a:rPr lang="es-MX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Arena </a:t>
            </a:r>
            <a:r>
              <a:rPr lang="es-MX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Sílica</a:t>
            </a:r>
            <a:endParaRPr lang="es-MX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Carbón Activado</a:t>
            </a:r>
          </a:p>
          <a:p>
            <a:r>
              <a:rPr lang="es-MX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Arena y Grava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403648" y="5509253"/>
            <a:ext cx="979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MX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Floculadores</a:t>
            </a:r>
            <a:endParaRPr lang="es-MX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Ultrarrápidos</a:t>
            </a:r>
            <a:endParaRPr lang="es-MX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131840" y="5632364"/>
            <a:ext cx="3312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Cada Tina funciona </a:t>
            </a:r>
            <a:r>
              <a:rPr lang="es-MX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con 16 volts, 3 amperes que representa 2 pilas cuadradas de uso común y un regulador de voltaje mínimo.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7280223" y="5428221"/>
            <a:ext cx="1693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Planta puede </a:t>
            </a:r>
            <a:r>
              <a:rPr lang="es-MX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tratar de 520 mil a 2 millones de metros cúbicos de Agua por día.</a:t>
            </a:r>
            <a:endParaRPr lang="es-MX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7019358" y="790302"/>
            <a:ext cx="864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Filtros </a:t>
            </a:r>
            <a:r>
              <a:rPr lang="es-MX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de  Arena </a:t>
            </a:r>
            <a:r>
              <a:rPr lang="es-MX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Sílica</a:t>
            </a:r>
            <a:endParaRPr lang="es-MX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7993090" y="1866632"/>
            <a:ext cx="1043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Unidad de </a:t>
            </a:r>
            <a:r>
              <a:rPr lang="es-MX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Luz Ultravioleta</a:t>
            </a:r>
            <a:endParaRPr lang="es-MX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11560" y="776640"/>
            <a:ext cx="2081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Está compuesta </a:t>
            </a:r>
            <a:r>
              <a:rPr lang="es-MX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por 4 filtros y 8 </a:t>
            </a:r>
            <a:r>
              <a:rPr lang="es-MX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Floculadores</a:t>
            </a:r>
            <a:r>
              <a:rPr lang="es-MX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ultrarrápidos que atrapan las sustancias sólidas.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2771800" y="1796946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El Agua pasa de tina en tina </a:t>
            </a:r>
            <a:r>
              <a:rPr lang="es-MX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que contienen tubos de metal que producen energía eléctrica de bajo voltaje.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4180501" y="932850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0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MX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El Agua ya saneada </a:t>
            </a:r>
            <a:r>
              <a:rPr lang="es-MX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pasa por los últimos filtros para atrapar las partículas sólidas  que aún quedan.</a:t>
            </a:r>
          </a:p>
        </p:txBody>
      </p:sp>
      <p:cxnSp>
        <p:nvCxnSpPr>
          <p:cNvPr id="16" name="15 Conector recto de flecha"/>
          <p:cNvCxnSpPr/>
          <p:nvPr/>
        </p:nvCxnSpPr>
        <p:spPr>
          <a:xfrm flipH="1" flipV="1">
            <a:off x="3779912" y="4377040"/>
            <a:ext cx="114194" cy="11322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flipV="1">
            <a:off x="2037542" y="4665072"/>
            <a:ext cx="590242" cy="8441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>
            <a:stCxn id="7" idx="0"/>
          </p:cNvCxnSpPr>
          <p:nvPr/>
        </p:nvCxnSpPr>
        <p:spPr>
          <a:xfrm flipV="1">
            <a:off x="1085888" y="3944992"/>
            <a:ext cx="677800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2332663" y="1424712"/>
            <a:ext cx="0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>
            <a:off x="3837009" y="2504832"/>
            <a:ext cx="0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>
            <a:off x="5796136" y="1496720"/>
            <a:ext cx="360040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flipH="1">
            <a:off x="7752716" y="2252804"/>
            <a:ext cx="374091" cy="2520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 flipH="1">
            <a:off x="7019358" y="1286793"/>
            <a:ext cx="260865" cy="13791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CuadroTexto"/>
          <p:cNvSpPr txBox="1"/>
          <p:nvPr/>
        </p:nvSpPr>
        <p:spPr>
          <a:xfrm>
            <a:off x="391096" y="6297766"/>
            <a:ext cx="83529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Una Planta de 2 por 6 metros, tiene una capacidad de tratar 2 mil litros de Agua Residual a una velocidad de 400 litros por hora.</a:t>
            </a:r>
            <a:endParaRPr lang="es-MX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3619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5600" y="91758"/>
            <a:ext cx="6400800" cy="514350"/>
          </a:xfrm>
        </p:spPr>
        <p:txBody>
          <a:bodyPr/>
          <a:lstStyle/>
          <a:p>
            <a:r>
              <a:rPr lang="es-MX" dirty="0"/>
              <a:t>Aplicaciones y Beneficios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77837A-A326-47D3-BFD4-0162FE313C07}" type="slidenum">
              <a:rPr lang="es-ES" smtClean="0"/>
              <a:pPr>
                <a:defRPr/>
              </a:pPr>
              <a:t>25</a:t>
            </a:fld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683568" y="1137281"/>
            <a:ext cx="75608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Capacidad de aplicar el Sistema en reingeniería a Plantas instaladas con tecnologías tradicionales, rehabilitándolas y haciéndolas funcionar eficientemente.</a:t>
            </a:r>
          </a:p>
          <a:p>
            <a:pPr marL="285750" indent="-285750" algn="just">
              <a:buFontTx/>
              <a:buChar char="-"/>
            </a:pPr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Versatilidad: Podemos entregar agua en diferentes cantidades y calidades de acuerdo a requerimientos necesarios con el mismo equipo, designando trenes de proceso distintos.</a:t>
            </a:r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La planta contribuye a la desactivación o eliminación de Pasivos Ambientales.</a:t>
            </a:r>
          </a:p>
          <a:p>
            <a:pPr marL="285750" indent="-285750" algn="just">
              <a:buFontTx/>
              <a:buChar char="-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Garantiza el 100% en el tratamiento del agua para ser reciclada en su totalidad con la calidad requerida.</a:t>
            </a:r>
          </a:p>
          <a:p>
            <a:pPr marL="285750" indent="-285750" algn="just">
              <a:buFontTx/>
              <a:buChar char="-"/>
            </a:pPr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 puede dar servicio de mantenimiento sin detener la operación de la Planta.</a:t>
            </a:r>
          </a:p>
          <a:p>
            <a:pPr marL="285750" indent="-285750" algn="just">
              <a:buFontTx/>
              <a:buChar char="-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El Proceso es ecológico y socialmente amigable pues no genera olores.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57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5600" y="91758"/>
            <a:ext cx="6400800" cy="514350"/>
          </a:xfrm>
        </p:spPr>
        <p:txBody>
          <a:bodyPr/>
          <a:lstStyle/>
          <a:p>
            <a:r>
              <a:rPr lang="es-MX" dirty="0"/>
              <a:t>Demostraciones exitosas en PEMEX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77837A-A326-47D3-BFD4-0162FE313C07}" type="slidenum">
              <a:rPr lang="es-ES" smtClean="0"/>
              <a:pPr>
                <a:defRPr/>
              </a:pPr>
              <a:t>26</a:t>
            </a:fld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755576" y="923320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Constructora y Comercializadora GEVSE ha realizado 2 demostraciones exitosas en:  La Terminal Marítima Dos Bocas  y en la Cuenca de Burgos Reynosa, ambas con Pemex Exploración y Producción.</a:t>
            </a:r>
          </a:p>
          <a:p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Demostración del </a:t>
            </a:r>
            <a:r>
              <a:rPr lang="es-MX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Tratamiento de Agua Congénita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para transformarla en Agua que cumple con la Norma NOM-001.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C:\Users\COMIMSA.laptop-31110\Desktop\TMP\Aguas\Imagenes\logohybri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032" y="2406302"/>
            <a:ext cx="4861223" cy="418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27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5600" y="91758"/>
            <a:ext cx="6400800" cy="514350"/>
          </a:xfrm>
        </p:spPr>
        <p:txBody>
          <a:bodyPr/>
          <a:lstStyle/>
          <a:p>
            <a:r>
              <a:rPr lang="es-MX" dirty="0"/>
              <a:t>Demostraciones exitosas en PEMEX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77837A-A326-47D3-BFD4-0162FE313C07}" type="slidenum">
              <a:rPr lang="es-ES" smtClean="0"/>
              <a:pPr>
                <a:defRPr/>
              </a:pPr>
              <a:t>27</a:t>
            </a:fld>
            <a:endParaRPr lang="es-ES" dirty="0"/>
          </a:p>
        </p:txBody>
      </p:sp>
      <p:pic>
        <p:nvPicPr>
          <p:cNvPr id="5" name="Picture 4" descr="C:\Users\COMIMSA.laptop-31110\Desktop\TMP\Aguas\Fotos\Demostracion PEMEX\Bitacora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971813"/>
            <a:ext cx="1915961" cy="141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COMIMSA.laptop-31110\Desktop\TMP\Aguas\Fotos\Demostracion PEMEX\Bitacora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64" y="818729"/>
            <a:ext cx="1846537" cy="137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COMIMSA.laptop-31110\Desktop\TMP\Aguas\Fotos\Demostracion PEMEX\Bitacora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802" y="818729"/>
            <a:ext cx="2060746" cy="137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COMIMSA.laptop-31110\Desktop\TMP\Aguas\Fotos\Demostracion PEMEX\Bitacora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149" y="852501"/>
            <a:ext cx="2119526" cy="131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COMIMSA.laptop-31110\Desktop\TMP\Aguas\Fotos\Demostracion PEMEX\Bitacora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76" y="2803696"/>
            <a:ext cx="2633248" cy="152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COMIMSA.laptop-31110\Desktop\TMP\Aguas\Fotos\Demostracion PEMEX\Bitacora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803696"/>
            <a:ext cx="2044221" cy="152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COMIMSA.laptop-31110\Desktop\TMP\Aguas\Fotos\Demostracion PEMEX\Bitacora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990584"/>
            <a:ext cx="2007956" cy="149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:\Users\COMIMSA.laptop-31110\Desktop\TMP\Aguas\Fotos\Demostracion PEMEX\Bitacora7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157" y="2909297"/>
            <a:ext cx="2047518" cy="151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93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5600" y="91758"/>
            <a:ext cx="6400800" cy="514350"/>
          </a:xfrm>
        </p:spPr>
        <p:txBody>
          <a:bodyPr/>
          <a:lstStyle/>
          <a:p>
            <a:r>
              <a:rPr lang="es-MX" dirty="0"/>
              <a:t>Demostraciones exitosas en PEMEX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77837A-A326-47D3-BFD4-0162FE313C07}" type="slidenum">
              <a:rPr lang="es-ES" smtClean="0"/>
              <a:pPr>
                <a:defRPr/>
              </a:pPr>
              <a:t>28</a:t>
            </a:fld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323528" y="1250176"/>
            <a:ext cx="81369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 analizaron los resultados del Tratamiento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Laboratorios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acreditados por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EMA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Los parámetros Certificados de contaminantes (sólidos disueltos, partículas suspendidas, metales pesados,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coliformes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etc.), resultaron muy por debajo de los niveles Regulatorios.</a:t>
            </a:r>
          </a:p>
        </p:txBody>
      </p:sp>
      <p:pic>
        <p:nvPicPr>
          <p:cNvPr id="6" name="Picture 4" descr="C:\Users\COMIMSA.laptop-31110\Desktop\TMP\Aguas\Fotos\Demostracion PEMEX\Muestra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93400"/>
            <a:ext cx="379715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COMIMSA.laptop-31110\Desktop\TMP\Aguas\Fotos\Demostracion PEMEX\Muestra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93400"/>
            <a:ext cx="3767247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03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5600" y="91758"/>
            <a:ext cx="6400800" cy="514350"/>
          </a:xfrm>
        </p:spPr>
        <p:txBody>
          <a:bodyPr/>
          <a:lstStyle/>
          <a:p>
            <a:r>
              <a:rPr lang="es-MX" dirty="0"/>
              <a:t>Demostraciones exitosas en PEMEX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77837A-A326-47D3-BFD4-0162FE313C07}" type="slidenum">
              <a:rPr lang="es-ES" smtClean="0"/>
              <a:pPr>
                <a:defRPr/>
              </a:pPr>
              <a:t>29</a:t>
            </a:fld>
            <a:endParaRPr lang="es-ES" dirty="0"/>
          </a:p>
        </p:txBody>
      </p:sp>
      <p:pic>
        <p:nvPicPr>
          <p:cNvPr id="5" name="Picture 2" descr="C:\Users\COMIMSA.laptop-31110\Desktop\TMP\Aguas\Docu-nueva\Reporte-lab-rey-vhs\fotos pemex 2 0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64" y="2013925"/>
            <a:ext cx="4190686" cy="314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COMIMSA.laptop-31110\Desktop\TMP\Aguas\Docu-nueva\Reporte-lab-rey-vhs\fotos pemex 2 0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093" y="1988840"/>
            <a:ext cx="4190686" cy="314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62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5600" y="91758"/>
            <a:ext cx="6400800" cy="514350"/>
          </a:xfrm>
        </p:spPr>
        <p:txBody>
          <a:bodyPr/>
          <a:lstStyle/>
          <a:p>
            <a:r>
              <a:rPr lang="es-MX" dirty="0"/>
              <a:t>Introducción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77837A-A326-47D3-BFD4-0162FE313C07}" type="slidenum">
              <a:rPr lang="es-ES" smtClean="0"/>
              <a:pPr>
                <a:defRPr/>
              </a:pPr>
              <a:t>3</a:t>
            </a:fld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323528" y="1791246"/>
            <a:ext cx="4212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Constructora y Comercializadora GEVSE.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83568" y="2762190"/>
            <a:ext cx="76328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Constructora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y Comercializadora 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GEVSE 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S.A. de C.V. Es una empresa 100%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mexicana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dedicada  a  dar  servicio  para  la   construcción. Cuenta  con  personal 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altamente  calificado 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en cualquiera de las 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especialidades.  Abarca 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un  extenso  abanico de  servicios  con  el  fin de  ofrecer  la  más alta calidad en  la ejecución, administración  de  obras   y proyectos de todo tipo. Contamos con Recursos  Humanos,  Maquinaria  y equipo  necesario  para el  desarrollo de las  actividades  de planeación y ejecución de cualquier tipo de obra. </a:t>
            </a:r>
          </a:p>
        </p:txBody>
      </p:sp>
    </p:spTree>
    <p:extLst>
      <p:ext uri="{BB962C8B-B14F-4D97-AF65-F5344CB8AC3E}">
        <p14:creationId xmlns:p14="http://schemas.microsoft.com/office/powerpoint/2010/main" val="87649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5600" y="91758"/>
            <a:ext cx="6400800" cy="514350"/>
          </a:xfrm>
        </p:spPr>
        <p:txBody>
          <a:bodyPr/>
          <a:lstStyle/>
          <a:p>
            <a:r>
              <a:rPr lang="es-MX" dirty="0"/>
              <a:t>Certificación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77837A-A326-47D3-BFD4-0162FE313C07}" type="slidenum">
              <a:rPr lang="es-ES" smtClean="0"/>
              <a:pPr>
                <a:defRPr/>
              </a:pPr>
              <a:t>30</a:t>
            </a:fld>
            <a:endParaRPr lang="es-ES" dirty="0"/>
          </a:p>
        </p:txBody>
      </p:sp>
      <p:sp>
        <p:nvSpPr>
          <p:cNvPr id="5" name="3 Marcador de número de diapositiva"/>
          <p:cNvSpPr txBox="1">
            <a:spLocks/>
          </p:cNvSpPr>
          <p:nvPr/>
        </p:nvSpPr>
        <p:spPr>
          <a:xfrm>
            <a:off x="6553752" y="6093708"/>
            <a:ext cx="2029240" cy="342311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FA79AD6C-75D0-43AA-A25C-0C83197CDB3E}" type="slidenum">
              <a:rPr lang="es-MX" smtClean="0"/>
              <a:pPr/>
              <a:t>30</a:t>
            </a:fld>
            <a:endParaRPr lang="es-MX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92" y="830792"/>
            <a:ext cx="4248721" cy="5435464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040" y="769582"/>
            <a:ext cx="4177640" cy="564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70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5600" y="91758"/>
            <a:ext cx="6400800" cy="514350"/>
          </a:xfrm>
        </p:spPr>
        <p:txBody>
          <a:bodyPr/>
          <a:lstStyle/>
          <a:p>
            <a:r>
              <a:rPr lang="es-MX" dirty="0"/>
              <a:t>Certificación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77837A-A326-47D3-BFD4-0162FE313C07}" type="slidenum">
              <a:rPr lang="es-ES" smtClean="0"/>
              <a:pPr>
                <a:defRPr/>
              </a:pPr>
              <a:t>31</a:t>
            </a:fld>
            <a:endParaRPr lang="es-ES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10" y="762000"/>
            <a:ext cx="4257889" cy="5753904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994" y="795422"/>
            <a:ext cx="4033386" cy="545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81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5600" y="91758"/>
            <a:ext cx="6400800" cy="514350"/>
          </a:xfrm>
        </p:spPr>
        <p:txBody>
          <a:bodyPr/>
          <a:lstStyle/>
          <a:p>
            <a:r>
              <a:rPr lang="es-MX" dirty="0" smtClean="0"/>
              <a:t>Foro del Agua Cámara de Diputados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77837A-A326-47D3-BFD4-0162FE313C07}" type="slidenum">
              <a:rPr lang="es-ES" smtClean="0"/>
              <a:pPr>
                <a:defRPr/>
              </a:pPr>
              <a:t>32</a:t>
            </a:fld>
            <a:endParaRPr lang="es-ES" dirty="0"/>
          </a:p>
        </p:txBody>
      </p:sp>
      <p:pic>
        <p:nvPicPr>
          <p:cNvPr id="7" name="Picture 2" descr="C:\Users\COMIMSA.laptop-31110\Desktop\TMP\Aguas\Fotos\Congreso-Agua\Trata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354" y="1196752"/>
            <a:ext cx="3073484" cy="231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COMIMSA.laptop-31110\Desktop\TMP\Aguas\Fotos\Congreso-Agua\Ebrard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61047"/>
            <a:ext cx="3337654" cy="249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COMIMSA.laptop-31110\Desktop\TMP\Aguas\Fotos\Congreso-Agua\Ebrard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66" y="1196753"/>
            <a:ext cx="3317886" cy="231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COMIMSA.laptop-31110\Desktop\TMP\Aguas\Fotos\Congreso-Agua\Muestr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84" y="3861047"/>
            <a:ext cx="3294624" cy="248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35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5600" y="91758"/>
            <a:ext cx="6400800" cy="514350"/>
          </a:xfrm>
        </p:spPr>
        <p:txBody>
          <a:bodyPr/>
          <a:lstStyle/>
          <a:p>
            <a:r>
              <a:rPr lang="es-MX" dirty="0"/>
              <a:t>Consumo de energía eléctrica por cada 1000 litros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77837A-A326-47D3-BFD4-0162FE313C07}" type="slidenum">
              <a:rPr lang="es-ES" smtClean="0"/>
              <a:pPr>
                <a:defRPr/>
              </a:pPr>
              <a:t>33</a:t>
            </a:fld>
            <a:endParaRPr lang="es-ES" dirty="0"/>
          </a:p>
        </p:txBody>
      </p:sp>
      <p:pic>
        <p:nvPicPr>
          <p:cNvPr id="5" name="Picture 2" descr="C:\Users\COMIMSA.laptop-31110\Desktop\TMP\Aguas\Imagenes\foco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018" y="1142772"/>
            <a:ext cx="247136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84903" y="1142772"/>
            <a:ext cx="5688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Transformar agua residual 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 agua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riego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68917" y="2438916"/>
            <a:ext cx="5688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Transformar agua residual 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 agua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uso humano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95536" y="3756753"/>
            <a:ext cx="5688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Transformar agua residual 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 agua potable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68917" y="5175220"/>
            <a:ext cx="5688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Transformar agua 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mar en agua potable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96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5600" y="91758"/>
            <a:ext cx="6400800" cy="514350"/>
          </a:xfrm>
        </p:spPr>
        <p:txBody>
          <a:bodyPr/>
          <a:lstStyle/>
          <a:p>
            <a:r>
              <a:rPr lang="es-MX" dirty="0" smtClean="0"/>
              <a:t>Algunas Plantas Instaladas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77837A-A326-47D3-BFD4-0162FE313C07}" type="slidenum">
              <a:rPr lang="es-ES" smtClean="0"/>
              <a:pPr>
                <a:defRPr/>
              </a:pPr>
              <a:t>34</a:t>
            </a:fld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395536" y="2007999"/>
            <a:ext cx="799288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Centro Comercial Soriana Toriello,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Tlalpan, D.F.</a:t>
            </a:r>
          </a:p>
          <a:p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Planta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tratadora que recupera 100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MX" sz="1600" dirty="0"/>
              <a:t>³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diarios de agua para USO HUMANO a partir de agua residual comercial en un área de 36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m², 4.25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kw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/m</a:t>
            </a:r>
            <a:r>
              <a:rPr lang="es-MX" sz="1600" dirty="0"/>
              <a:t>³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/h.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San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Mateo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Tlatenango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Cuajimalpa, D.F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Planta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tratadora que recupera 100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MX" sz="1600" dirty="0"/>
              <a:t>³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diarios de agua residual municipal en un área de 25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²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3.25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kw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/m</a:t>
            </a:r>
            <a:r>
              <a:rPr lang="es-MX" sz="1600" dirty="0"/>
              <a:t>³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/h.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Huixtla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Chiapas.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Planta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tratadora que recupera 1000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MX" sz="1600" dirty="0"/>
              <a:t>³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diarios de agua para RIEGO a partir de agua residual municipal en un área de 225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²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3.75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kw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/m</a:t>
            </a:r>
            <a:r>
              <a:rPr lang="es-MX" sz="1600" dirty="0"/>
              <a:t>³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/h.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97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5600" y="91758"/>
            <a:ext cx="6400800" cy="514350"/>
          </a:xfrm>
        </p:spPr>
        <p:txBody>
          <a:bodyPr/>
          <a:lstStyle/>
          <a:p>
            <a:r>
              <a:rPr lang="es-MX" dirty="0"/>
              <a:t>Comparación de Sistemas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77837A-A326-47D3-BFD4-0162FE313C07}" type="slidenum">
              <a:rPr lang="es-ES" smtClean="0"/>
              <a:pPr>
                <a:defRPr/>
              </a:pPr>
              <a:t>35</a:t>
            </a:fld>
            <a:endParaRPr lang="es-ES" dirty="0"/>
          </a:p>
        </p:txBody>
      </p:sp>
      <p:sp>
        <p:nvSpPr>
          <p:cNvPr id="10" name="9 Elipse"/>
          <p:cNvSpPr/>
          <p:nvPr/>
        </p:nvSpPr>
        <p:spPr>
          <a:xfrm>
            <a:off x="395536" y="913036"/>
            <a:ext cx="2736304" cy="1035732"/>
          </a:xfrm>
          <a:prstGeom prst="ellipse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Tradicionales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5652120" y="841028"/>
            <a:ext cx="2744542" cy="1080120"/>
          </a:xfrm>
          <a:prstGeom prst="ellipse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Floculación Iónica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1 Flecha izquierda y derecha"/>
          <p:cNvSpPr/>
          <p:nvPr/>
        </p:nvSpPr>
        <p:spPr>
          <a:xfrm>
            <a:off x="3419872" y="2137172"/>
            <a:ext cx="2016224" cy="576064"/>
          </a:xfrm>
          <a:prstGeom prst="leftRightArrow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accent1">
                <a:shade val="50000"/>
                <a:alpha val="5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solidFill>
                <a:schemeClr val="tx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574722" y="2189599"/>
            <a:ext cx="2401380" cy="5956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/>
          </a:p>
        </p:txBody>
      </p:sp>
      <p:sp>
        <p:nvSpPr>
          <p:cNvPr id="14" name="13 CuadroTexto"/>
          <p:cNvSpPr txBox="1"/>
          <p:nvPr/>
        </p:nvSpPr>
        <p:spPr>
          <a:xfrm>
            <a:off x="983324" y="2200469"/>
            <a:ext cx="1728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Extranjera con limitantes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574724" y="3054692"/>
            <a:ext cx="2401378" cy="8106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/>
          </a:p>
        </p:txBody>
      </p:sp>
      <p:sp>
        <p:nvSpPr>
          <p:cNvPr id="16" name="15 CuadroTexto"/>
          <p:cNvSpPr txBox="1"/>
          <p:nvPr/>
        </p:nvSpPr>
        <p:spPr>
          <a:xfrm>
            <a:off x="574722" y="3034367"/>
            <a:ext cx="2485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Uso de agentes químicos y/o bacteriológicos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74722" y="4070518"/>
            <a:ext cx="2401380" cy="5956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/>
          </a:p>
        </p:txBody>
      </p:sp>
      <p:sp>
        <p:nvSpPr>
          <p:cNvPr id="18" name="17 CuadroTexto"/>
          <p:cNvSpPr txBox="1"/>
          <p:nvPr/>
        </p:nvSpPr>
        <p:spPr>
          <a:xfrm>
            <a:off x="574723" y="4072677"/>
            <a:ext cx="2364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Residuos que requieren tratamiento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574722" y="4934614"/>
            <a:ext cx="2401380" cy="5956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/>
          </a:p>
        </p:txBody>
      </p:sp>
      <p:sp>
        <p:nvSpPr>
          <p:cNvPr id="20" name="19 CuadroTexto"/>
          <p:cNvSpPr txBox="1"/>
          <p:nvPr/>
        </p:nvSpPr>
        <p:spPr>
          <a:xfrm>
            <a:off x="743854" y="4945484"/>
            <a:ext cx="2232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Sólo trata cierto tipo de contaminantes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574722" y="5798710"/>
            <a:ext cx="2401378" cy="5956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/>
          </a:p>
        </p:txBody>
      </p:sp>
      <p:sp>
        <p:nvSpPr>
          <p:cNvPr id="22" name="21 CuadroTexto"/>
          <p:cNvSpPr txBox="1"/>
          <p:nvPr/>
        </p:nvSpPr>
        <p:spPr>
          <a:xfrm>
            <a:off x="527830" y="5800869"/>
            <a:ext cx="2532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Requiere grandes extensiones de terreno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5879866" y="2189599"/>
            <a:ext cx="2448271" cy="5956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/>
          </a:p>
        </p:txBody>
      </p:sp>
      <p:sp>
        <p:nvSpPr>
          <p:cNvPr id="24" name="23 CuadroTexto"/>
          <p:cNvSpPr txBox="1"/>
          <p:nvPr/>
        </p:nvSpPr>
        <p:spPr>
          <a:xfrm>
            <a:off x="6239910" y="2302674"/>
            <a:ext cx="1728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100% mexicana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5879867" y="3134414"/>
            <a:ext cx="2448270" cy="5956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/>
          </a:p>
        </p:txBody>
      </p:sp>
      <p:sp>
        <p:nvSpPr>
          <p:cNvPr id="26" name="25 CuadroTexto"/>
          <p:cNvSpPr txBox="1"/>
          <p:nvPr/>
        </p:nvSpPr>
        <p:spPr>
          <a:xfrm>
            <a:off x="5796136" y="3145284"/>
            <a:ext cx="2672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Uso de energía eléctrica de bajo voltaje o solar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5879866" y="4070518"/>
            <a:ext cx="2448271" cy="5956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/>
          </a:p>
        </p:txBody>
      </p:sp>
      <p:sp>
        <p:nvSpPr>
          <p:cNvPr id="28" name="27 CuadroTexto"/>
          <p:cNvSpPr txBox="1"/>
          <p:nvPr/>
        </p:nvSpPr>
        <p:spPr>
          <a:xfrm>
            <a:off x="6239910" y="4182775"/>
            <a:ext cx="1728191" cy="279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Lodos inertes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5879866" y="4934614"/>
            <a:ext cx="2448271" cy="5956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/>
          </a:p>
        </p:txBody>
      </p:sp>
      <p:sp>
        <p:nvSpPr>
          <p:cNvPr id="30" name="29 CuadroTexto"/>
          <p:cNvSpPr txBox="1"/>
          <p:nvPr/>
        </p:nvSpPr>
        <p:spPr>
          <a:xfrm>
            <a:off x="5879867" y="4936773"/>
            <a:ext cx="2448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acuerdo a las necesidades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5879867" y="5798710"/>
            <a:ext cx="2448272" cy="5956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/>
          </a:p>
        </p:txBody>
      </p:sp>
      <p:sp>
        <p:nvSpPr>
          <p:cNvPr id="32" name="31 CuadroTexto"/>
          <p:cNvSpPr txBox="1"/>
          <p:nvPr/>
        </p:nvSpPr>
        <p:spPr>
          <a:xfrm>
            <a:off x="5807859" y="5800869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Hasta 8 veces menos espacio, incluso vertical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3756478" y="2240538"/>
            <a:ext cx="1195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Tecnología</a:t>
            </a:r>
            <a:endParaRPr lang="es-MX" b="1" dirty="0"/>
          </a:p>
        </p:txBody>
      </p:sp>
      <p:sp>
        <p:nvSpPr>
          <p:cNvPr id="34" name="33 Flecha izquierda y derecha"/>
          <p:cNvSpPr/>
          <p:nvPr/>
        </p:nvSpPr>
        <p:spPr>
          <a:xfrm>
            <a:off x="3419872" y="3054692"/>
            <a:ext cx="2016224" cy="576064"/>
          </a:xfrm>
          <a:prstGeom prst="leftRightArrow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accent1">
                <a:shade val="50000"/>
                <a:alpha val="5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solidFill>
                <a:schemeClr val="tx1"/>
              </a:solidFill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3879019" y="3158058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Insumos</a:t>
            </a:r>
            <a:endParaRPr lang="es-MX" b="1" dirty="0"/>
          </a:p>
        </p:txBody>
      </p:sp>
      <p:sp>
        <p:nvSpPr>
          <p:cNvPr id="36" name="35 Flecha izquierda y derecha"/>
          <p:cNvSpPr/>
          <p:nvPr/>
        </p:nvSpPr>
        <p:spPr>
          <a:xfrm>
            <a:off x="3419871" y="4070518"/>
            <a:ext cx="2016224" cy="576064"/>
          </a:xfrm>
          <a:prstGeom prst="leftRightArrow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accent1">
                <a:shade val="50000"/>
                <a:alpha val="5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solidFill>
                <a:schemeClr val="tx1"/>
              </a:solidFill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3842648" y="4173884"/>
            <a:ext cx="1035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Residuos</a:t>
            </a:r>
            <a:endParaRPr lang="es-MX" b="1" dirty="0"/>
          </a:p>
        </p:txBody>
      </p:sp>
      <p:sp>
        <p:nvSpPr>
          <p:cNvPr id="38" name="37 Flecha izquierda y derecha"/>
          <p:cNvSpPr/>
          <p:nvPr/>
        </p:nvSpPr>
        <p:spPr>
          <a:xfrm>
            <a:off x="3419870" y="4934614"/>
            <a:ext cx="2016224" cy="576064"/>
          </a:xfrm>
          <a:prstGeom prst="leftRightArrow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accent1">
                <a:shade val="50000"/>
                <a:alpha val="5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solidFill>
                <a:schemeClr val="tx1"/>
              </a:solidFill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3914656" y="5037980"/>
            <a:ext cx="923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Alcance</a:t>
            </a:r>
            <a:endParaRPr lang="es-MX" b="1" dirty="0"/>
          </a:p>
        </p:txBody>
      </p:sp>
      <p:sp>
        <p:nvSpPr>
          <p:cNvPr id="40" name="39 Flecha izquierda y derecha"/>
          <p:cNvSpPr/>
          <p:nvPr/>
        </p:nvSpPr>
        <p:spPr>
          <a:xfrm>
            <a:off x="3419797" y="5798710"/>
            <a:ext cx="2016224" cy="576064"/>
          </a:xfrm>
          <a:prstGeom prst="leftRightArrow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accent1">
                <a:shade val="50000"/>
                <a:alpha val="5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solidFill>
                <a:schemeClr val="tx1"/>
              </a:solidFill>
            </a:endParaRPr>
          </a:p>
        </p:txBody>
      </p:sp>
      <p:sp>
        <p:nvSpPr>
          <p:cNvPr id="41" name="40 CuadroTexto"/>
          <p:cNvSpPr txBox="1"/>
          <p:nvPr/>
        </p:nvSpPr>
        <p:spPr>
          <a:xfrm>
            <a:off x="3803551" y="5902076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Superficie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411540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5600" y="91758"/>
            <a:ext cx="6400800" cy="514350"/>
          </a:xfrm>
        </p:spPr>
        <p:txBody>
          <a:bodyPr/>
          <a:lstStyle/>
          <a:p>
            <a:r>
              <a:rPr lang="es-MX" dirty="0"/>
              <a:t>Comparación de Sistemas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77837A-A326-47D3-BFD4-0162FE313C07}" type="slidenum">
              <a:rPr lang="es-ES" smtClean="0"/>
              <a:pPr>
                <a:defRPr/>
              </a:pPr>
              <a:t>36</a:t>
            </a:fld>
            <a:endParaRPr lang="es-ES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619616"/>
              </p:ext>
            </p:extLst>
          </p:nvPr>
        </p:nvGraphicFramePr>
        <p:xfrm>
          <a:off x="162560" y="762000"/>
          <a:ext cx="8839200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9920"/>
                <a:gridCol w="1270000"/>
                <a:gridCol w="985520"/>
                <a:gridCol w="1198880"/>
                <a:gridCol w="944880"/>
              </a:tblGrid>
              <a:tr h="238760"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CARACTERISTICAS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FLOCULACION IONICA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QUIMICAS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BIOLOGICAS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OSMOSIS INVERSA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Costo promedio de operación y mantenimiento por m³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agua tratada (en pesos).</a:t>
                      </a:r>
                      <a:endParaRPr lang="es-MX" sz="12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endParaRPr lang="es-MX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15-25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just"/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Consumo de energía eléctrica por m³ de agua procesada.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Menos de 1 </a:t>
                      </a:r>
                      <a:r>
                        <a:rPr lang="es-MX" sz="12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Kw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/h/m³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a 6 </a:t>
                      </a:r>
                      <a:r>
                        <a:rPr lang="es-MX" sz="12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Kw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/h/m³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a 15 </a:t>
                      </a:r>
                      <a:r>
                        <a:rPr lang="es-MX" sz="12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Kw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/h/m³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a 12 </a:t>
                      </a:r>
                      <a:r>
                        <a:rPr lang="es-MX" sz="12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Kw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/h/m³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just"/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Espacio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requerido por m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³ de agua procesada.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400%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just"/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Tiempo de proceso por m³ de agua tratada.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min.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s-MX" sz="12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</a:t>
                      </a:r>
                      <a:r>
                        <a:rPr lang="es-MX" sz="12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hrs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min.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just"/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agua puede ser reciclada y reusada en forma ilimitada.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just"/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Uso de insumos de importación.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just"/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Pueden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incrementar su capacidad después de que entran en operación.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just"/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Puede obtener diferentes calidades de agua a partir del mismo afluente.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just"/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Cumple estrictamente con la Norma ECO-003.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just"/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calidad del agua permanece con el tiempo.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just"/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Resultados garantizados antes de instalar la planta mediante fianza o póliza.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just"/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Cristalina, inodora e insípida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just"/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Industrialización y comercialización de los lodos.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just"/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Crecimiento modular de la planta.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just"/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Vida útil de la planta por lo menos 25 años.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214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5600" y="91758"/>
            <a:ext cx="6400800" cy="514350"/>
          </a:xfrm>
        </p:spPr>
        <p:txBody>
          <a:bodyPr/>
          <a:lstStyle/>
          <a:p>
            <a:r>
              <a:rPr lang="es-MX" dirty="0" smtClean="0"/>
              <a:t>Floculación Iónica vs Normas Oficiales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77837A-A326-47D3-BFD4-0162FE313C07}" type="slidenum">
              <a:rPr lang="es-ES" smtClean="0"/>
              <a:pPr>
                <a:defRPr/>
              </a:pPr>
              <a:t>37</a:t>
            </a:fld>
            <a:endParaRPr lang="es-ES" dirty="0"/>
          </a:p>
        </p:txBody>
      </p:sp>
      <p:pic>
        <p:nvPicPr>
          <p:cNvPr id="42" name="Picture 2" descr="C:\Users\COMIMSA.laptop-31110\Desktop\TMP\Aguas\Imagenes\tabla-p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58653"/>
            <a:ext cx="8615138" cy="376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42 CuadroTexto"/>
          <p:cNvSpPr txBox="1"/>
          <p:nvPr/>
        </p:nvSpPr>
        <p:spPr>
          <a:xfrm>
            <a:off x="200778" y="1475492"/>
            <a:ext cx="6798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 de una muestra de Agua del Gran Canal de la Cd. De México.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8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5600" y="91758"/>
            <a:ext cx="6400800" cy="514350"/>
          </a:xfrm>
        </p:spPr>
        <p:txBody>
          <a:bodyPr/>
          <a:lstStyle/>
          <a:p>
            <a:r>
              <a:rPr lang="es-MX" dirty="0" smtClean="0"/>
              <a:t>Floculación Iónica vs Normas Oficiales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77837A-A326-47D3-BFD4-0162FE313C07}" type="slidenum">
              <a:rPr lang="es-ES" smtClean="0"/>
              <a:pPr>
                <a:defRPr/>
              </a:pPr>
              <a:t>38</a:t>
            </a:fld>
            <a:endParaRPr lang="es-ES" dirty="0"/>
          </a:p>
        </p:txBody>
      </p:sp>
      <p:pic>
        <p:nvPicPr>
          <p:cNvPr id="6" name="Picture 2" descr="C:\Users\COMIMSA.laptop-31110\Desktop\TMP\Aguas\Imagenes\tabla-p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00" y="2420888"/>
            <a:ext cx="8512413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00778" y="1475492"/>
            <a:ext cx="6798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 de una muestra de Agua del Gran Canal de la Cd. De México.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51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5600" y="91758"/>
            <a:ext cx="6400800" cy="514350"/>
          </a:xfrm>
        </p:spPr>
        <p:txBody>
          <a:bodyPr/>
          <a:lstStyle/>
          <a:p>
            <a:r>
              <a:rPr lang="es-MX" dirty="0" smtClean="0"/>
              <a:t>Floculación Iónica vs </a:t>
            </a:r>
            <a:r>
              <a:rPr lang="es-MX" dirty="0"/>
              <a:t>Tecnologías </a:t>
            </a:r>
            <a:r>
              <a:rPr lang="es-MX" dirty="0" smtClean="0"/>
              <a:t>Tradicionales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77837A-A326-47D3-BFD4-0162FE313C07}" type="slidenum">
              <a:rPr lang="es-ES" smtClean="0"/>
              <a:pPr>
                <a:defRPr/>
              </a:pPr>
              <a:t>39</a:t>
            </a:fld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7365629" y="5178524"/>
            <a:ext cx="9187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$ = Pesos</a:t>
            </a:r>
            <a:endParaRPr lang="es-MX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91952" y="1208792"/>
            <a:ext cx="6547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Transformar Agua Residual en Agua para Riego (30, 000 m³)</a:t>
            </a:r>
          </a:p>
        </p:txBody>
      </p:sp>
      <p:pic>
        <p:nvPicPr>
          <p:cNvPr id="7" name="Picture 2" descr="C:\Users\COMIMSA.laptop-31110\Desktop\TMP\Aguas\Imagenes\gráfic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28" y="993316"/>
            <a:ext cx="7611432" cy="570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71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5600" y="91758"/>
            <a:ext cx="6400800" cy="514350"/>
          </a:xfrm>
        </p:spPr>
        <p:txBody>
          <a:bodyPr/>
          <a:lstStyle/>
          <a:p>
            <a:r>
              <a:rPr lang="es-MX" dirty="0"/>
              <a:t>Servicios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77837A-A326-47D3-BFD4-0162FE313C07}" type="slidenum">
              <a:rPr lang="es-ES" smtClean="0"/>
              <a:pPr>
                <a:defRPr/>
              </a:pPr>
              <a:t>4</a:t>
            </a:fld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755576" y="1653852"/>
            <a:ext cx="79208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Instalaciones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Eléctricas,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Hidrosanitarias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e Instalaciones Especiales</a:t>
            </a:r>
          </a:p>
          <a:p>
            <a:pPr algn="just"/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- Ejecución, Administración y Supervisión de Obra de Ingeniería Civil</a:t>
            </a:r>
          </a:p>
          <a:p>
            <a:pPr algn="just"/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- Instalación de drenaje y ramales de agua potable</a:t>
            </a:r>
          </a:p>
          <a:p>
            <a:pPr algn="just"/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- Construcción de Carreteras, Caminos y Puentes</a:t>
            </a:r>
          </a:p>
          <a:p>
            <a:pPr algn="just"/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- Elaboración y Asesoría de Trámites Crediticios</a:t>
            </a:r>
          </a:p>
          <a:p>
            <a:pPr algn="just"/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- Mantenimiento de Inmuebles e Instalaciones</a:t>
            </a:r>
          </a:p>
          <a:p>
            <a:pPr algn="just"/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- Proyectos Eléctricos y Electromecánicos</a:t>
            </a:r>
          </a:p>
          <a:p>
            <a:pPr algn="just"/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- Restauración de Edificios Históricos</a:t>
            </a:r>
          </a:p>
        </p:txBody>
      </p:sp>
    </p:spTree>
    <p:extLst>
      <p:ext uri="{BB962C8B-B14F-4D97-AF65-F5344CB8AC3E}">
        <p14:creationId xmlns:p14="http://schemas.microsoft.com/office/powerpoint/2010/main" val="61964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5600" y="91758"/>
            <a:ext cx="6400800" cy="514350"/>
          </a:xfrm>
        </p:spPr>
        <p:txBody>
          <a:bodyPr/>
          <a:lstStyle/>
          <a:p>
            <a:r>
              <a:rPr lang="es-MX" dirty="0"/>
              <a:t>Servicios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77837A-A326-47D3-BFD4-0162FE313C07}" type="slidenum">
              <a:rPr lang="es-ES" smtClean="0"/>
              <a:pPr>
                <a:defRPr/>
              </a:pPr>
              <a:t>5</a:t>
            </a:fld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1331640" y="1635016"/>
            <a:ext cx="3563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- Obras públicas </a:t>
            </a:r>
          </a:p>
          <a:p>
            <a:pPr algn="just"/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Plantas de Tratamiento</a:t>
            </a:r>
          </a:p>
          <a:p>
            <a:pPr algn="just"/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- Proyectos Estructurales</a:t>
            </a:r>
          </a:p>
          <a:p>
            <a:pPr algn="just"/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- Estudios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Geohidrológicos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- Proyectos Arquitectónicos</a:t>
            </a:r>
          </a:p>
          <a:p>
            <a:pPr algn="just"/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- Pavimentación y Urbanización</a:t>
            </a:r>
          </a:p>
          <a:p>
            <a:pPr algn="just"/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- Estudios de Impacto Ambiental</a:t>
            </a:r>
          </a:p>
          <a:p>
            <a:pPr algn="just"/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- Estudios Topográficos y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Geofísicos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01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5600" y="91758"/>
            <a:ext cx="6400800" cy="514350"/>
          </a:xfrm>
        </p:spPr>
        <p:txBody>
          <a:bodyPr/>
          <a:lstStyle/>
          <a:p>
            <a:r>
              <a:rPr lang="es-MX" dirty="0"/>
              <a:t>Plantas Biológicas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77837A-A326-47D3-BFD4-0162FE313C07}" type="slidenum">
              <a:rPr lang="es-ES" smtClean="0"/>
              <a:pPr>
                <a:defRPr/>
              </a:pPr>
              <a:t>6</a:t>
            </a:fld>
            <a:endParaRPr lang="es-ES" dirty="0"/>
          </a:p>
        </p:txBody>
      </p:sp>
      <p:pic>
        <p:nvPicPr>
          <p:cNvPr id="5" name="Picture 3" descr="C:\Users\COMIMSA.laptop-31110\Desktop\TMP\Aguas\Fotos\plantas biologicas\plantas-de-tratamiento-en-chi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69" y="963836"/>
            <a:ext cx="343133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COMIMSA.laptop-31110\Desktop\TMP\Aguas\Fotos\plantas biologicas\el-tratamiento-de-aguas-residual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08" y="4060180"/>
            <a:ext cx="346268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139952" y="2021304"/>
            <a:ext cx="47880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Utiliza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una superficie muy extensa de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terreno.</a:t>
            </a:r>
          </a:p>
          <a:p>
            <a:pPr marL="285750" indent="-285750" algn="just">
              <a:buFontTx/>
              <a:buChar char="-"/>
            </a:pPr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Requiere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de mucha obra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civil.</a:t>
            </a:r>
          </a:p>
          <a:p>
            <a:pPr marL="285750" indent="-285750" algn="just">
              <a:buFontTx/>
              <a:buChar char="-"/>
            </a:pPr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Hay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tiempo de residencia del agua en los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depósitos.</a:t>
            </a:r>
          </a:p>
          <a:p>
            <a:pPr marL="285750" indent="-285750" algn="just">
              <a:buFontTx/>
              <a:buChar char="-"/>
            </a:pPr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puede mezclarse con agua de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lluvia.</a:t>
            </a:r>
          </a:p>
          <a:p>
            <a:pPr marL="285750" indent="-285750" algn="just">
              <a:buFontTx/>
              <a:buChar char="-"/>
            </a:pPr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Calidad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máxima del agua: Para riego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ECO-003.</a:t>
            </a:r>
          </a:p>
          <a:p>
            <a:pPr marL="285750" indent="-285750" algn="just">
              <a:buFontTx/>
              <a:buChar char="-"/>
            </a:pPr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Costo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de operación por m³ de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30 pesos.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81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5600" y="91758"/>
            <a:ext cx="6400800" cy="514350"/>
          </a:xfrm>
        </p:spPr>
        <p:txBody>
          <a:bodyPr/>
          <a:lstStyle/>
          <a:p>
            <a:r>
              <a:rPr lang="es-MX" dirty="0"/>
              <a:t>Plantas Químicas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77837A-A326-47D3-BFD4-0162FE313C07}" type="slidenum">
              <a:rPr lang="es-ES" smtClean="0"/>
              <a:pPr>
                <a:defRPr/>
              </a:pPr>
              <a:t>7</a:t>
            </a:fld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4355976" y="1607716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Utiliza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una superficie de terreno del 50% aprox. de una planta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biológica.</a:t>
            </a:r>
          </a:p>
          <a:p>
            <a:pPr marL="285750" indent="-285750" algn="just">
              <a:buFontTx/>
              <a:buChar char="-"/>
            </a:pPr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reactivos químicos contempla el uso de sustancias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peligrosas.</a:t>
            </a:r>
          </a:p>
          <a:p>
            <a:pPr marL="285750" indent="-285750" algn="just">
              <a:buFontTx/>
              <a:buChar char="-"/>
            </a:pPr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Hay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concentración de contaminantes de mayor peligrosidad, que los del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agua.</a:t>
            </a:r>
          </a:p>
          <a:p>
            <a:pPr marL="285750" indent="-285750" algn="just">
              <a:buFontTx/>
              <a:buChar char="-"/>
            </a:pPr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puede mezclarse con agua de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lluvia.</a:t>
            </a:r>
          </a:p>
          <a:p>
            <a:pPr marL="285750" indent="-285750" algn="just">
              <a:buFontTx/>
              <a:buChar char="-"/>
            </a:pPr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Calidad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máxima del agua: Para riego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ECO-003.</a:t>
            </a:r>
          </a:p>
          <a:p>
            <a:pPr marL="285750" indent="-285750" algn="just">
              <a:buFontTx/>
              <a:buChar char="-"/>
            </a:pPr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Costo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de operación por m³ de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 pesos.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C:\Users\COMIMSA.laptop-31110\Desktop\TMP\Aguas\Fotos\plantas quimicas\fisicoquimicas_microfiltr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95948"/>
            <a:ext cx="3252695" cy="236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COMIMSA.laptop-31110\Desktop\TMP\Aguas\Fotos\plantas quimicas\plantas-tto-agua-1024x4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37" y="1175668"/>
            <a:ext cx="3691324" cy="162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96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5600" y="91758"/>
            <a:ext cx="6400800" cy="514350"/>
          </a:xfrm>
        </p:spPr>
        <p:txBody>
          <a:bodyPr/>
          <a:lstStyle/>
          <a:p>
            <a:r>
              <a:rPr lang="es-MX" dirty="0"/>
              <a:t>Osmosis Inversa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77837A-A326-47D3-BFD4-0162FE313C07}" type="slidenum">
              <a:rPr lang="es-ES" smtClean="0"/>
              <a:pPr>
                <a:defRPr/>
              </a:pPr>
              <a:t>8</a:t>
            </a:fld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4355976" y="1932404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Utiliza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una superficie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reducida.</a:t>
            </a:r>
          </a:p>
          <a:p>
            <a:pPr marL="285750" indent="-285750" algn="just">
              <a:buFontTx/>
              <a:buChar char="-"/>
            </a:pPr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Puede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obtener agua de buena calidad, pero a partir de agua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limpia.</a:t>
            </a:r>
          </a:p>
          <a:p>
            <a:pPr marL="285750" indent="-285750" algn="just">
              <a:buFontTx/>
              <a:buChar char="-"/>
            </a:pPr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Su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capacidad de producción es limitada, filtra el 40% y el 60% restante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 derrama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en el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drenaje.</a:t>
            </a:r>
          </a:p>
          <a:p>
            <a:pPr marL="285750" indent="-285750" algn="just">
              <a:buFontTx/>
              <a:buChar char="-"/>
            </a:pPr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Requiere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de bombas de alta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presión.</a:t>
            </a:r>
          </a:p>
          <a:p>
            <a:pPr marL="285750" indent="-285750" algn="just">
              <a:buFontTx/>
              <a:buChar char="-"/>
            </a:pPr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Costo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de operación por m³ de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30 pesos.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C:\Users\COMIMSA.laptop-31110\Desktop\TMP\Aguas\Fotos\Osmosis\2011-01-11-dureza-agua-osmosis-invers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27264"/>
            <a:ext cx="379196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COMIMSA.laptop-31110\Desktop\TMP\Aguas\Fotos\Osmosis\sistemas-purificacion-agua-laboratorio-por-osmosis-inversa-electrodeionizacion-ultrafiltracion-78786-1211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69" y="1090960"/>
            <a:ext cx="353161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57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5600" y="91758"/>
            <a:ext cx="6400800" cy="514350"/>
          </a:xfrm>
        </p:spPr>
        <p:txBody>
          <a:bodyPr/>
          <a:lstStyle/>
          <a:p>
            <a:r>
              <a:rPr lang="es-MX" dirty="0"/>
              <a:t>Fuentes de Abasto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77837A-A326-47D3-BFD4-0162FE313C07}" type="slidenum">
              <a:rPr lang="es-ES" smtClean="0"/>
              <a:pPr>
                <a:defRPr/>
              </a:pPr>
              <a:t>9</a:t>
            </a:fld>
            <a:endParaRPr lang="es-ES" dirty="0"/>
          </a:p>
        </p:txBody>
      </p:sp>
      <p:pic>
        <p:nvPicPr>
          <p:cNvPr id="5" name="Picture 4" descr="C:\Users\COMIMSA.laptop-31110\Desktop\TMP\Aguas\Fotos\pozos de absorcion\saneam_6g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56" y="3070923"/>
            <a:ext cx="1905720" cy="92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COMIMSA.laptop-31110\Desktop\TMP\Aguas\Fotos\pozos de absorcion\dscn58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15" y="4525013"/>
            <a:ext cx="1376201" cy="183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COMIMSA.laptop-31110\Desktop\TMP\Aguas\Fotos\ciudad abasto\DF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09305"/>
            <a:ext cx="3796680" cy="284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Flecha derecha"/>
          <p:cNvSpPr/>
          <p:nvPr/>
        </p:nvSpPr>
        <p:spPr>
          <a:xfrm>
            <a:off x="3131840" y="1440130"/>
            <a:ext cx="1296144" cy="4374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Flecha derecha"/>
          <p:cNvSpPr/>
          <p:nvPr/>
        </p:nvSpPr>
        <p:spPr>
          <a:xfrm>
            <a:off x="3131840" y="3314318"/>
            <a:ext cx="1296144" cy="4374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Flecha derecha"/>
          <p:cNvSpPr/>
          <p:nvPr/>
        </p:nvSpPr>
        <p:spPr>
          <a:xfrm>
            <a:off x="3131840" y="5223738"/>
            <a:ext cx="1296144" cy="4374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CuadroTexto"/>
          <p:cNvSpPr txBox="1"/>
          <p:nvPr/>
        </p:nvSpPr>
        <p:spPr>
          <a:xfrm>
            <a:off x="1210204" y="73092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RIOS</a:t>
            </a:r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75878" y="4033996"/>
            <a:ext cx="2296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POZOS DE ABSORCION</a:t>
            </a:r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6156176" y="1658871"/>
            <a:ext cx="1849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ABASTO DE AGUA</a:t>
            </a:r>
            <a:endParaRPr lang="es-MX" dirty="0"/>
          </a:p>
        </p:txBody>
      </p:sp>
      <p:pic>
        <p:nvPicPr>
          <p:cNvPr id="14" name="Picture 8" descr="C:\Users\COMIMSA.laptop-31110\Desktop\TMP\Aguas\Fotos YA\ríos\HP-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05" y="1162968"/>
            <a:ext cx="2009222" cy="142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27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mex">
  <a:themeElements>
    <a:clrScheme name="pemex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C0C0C0"/>
      </a:accent1>
      <a:accent2>
        <a:srgbClr val="008000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7300"/>
      </a:accent6>
      <a:hlink>
        <a:srgbClr val="CC3300"/>
      </a:hlink>
      <a:folHlink>
        <a:srgbClr val="5F5F5F"/>
      </a:folHlink>
    </a:clrScheme>
    <a:fontScheme name="pemex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mex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mex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mex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mex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mex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mex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mex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mex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mex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mex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mex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mex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mex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0C0C0"/>
        </a:accent1>
        <a:accent2>
          <a:srgbClr val="00800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7300"/>
        </a:accent6>
        <a:hlink>
          <a:srgbClr val="CC330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3810</TotalTime>
  <Words>2041</Words>
  <Application>Microsoft Office PowerPoint</Application>
  <PresentationFormat>Presentación en pantalla (4:3)</PresentationFormat>
  <Paragraphs>449</Paragraphs>
  <Slides>39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0" baseType="lpstr">
      <vt:lpstr>pemex</vt:lpstr>
      <vt:lpstr>Presentación de PowerPoint</vt:lpstr>
      <vt:lpstr>Contenido</vt:lpstr>
      <vt:lpstr>Introducción</vt:lpstr>
      <vt:lpstr>Servicios</vt:lpstr>
      <vt:lpstr>Servicios</vt:lpstr>
      <vt:lpstr>Plantas Biológicas</vt:lpstr>
      <vt:lpstr>Plantas Químicas</vt:lpstr>
      <vt:lpstr>Osmosis Inversa</vt:lpstr>
      <vt:lpstr>Fuentes de Abasto</vt:lpstr>
      <vt:lpstr>Paradigma Actual</vt:lpstr>
      <vt:lpstr>Paradigma Actual</vt:lpstr>
      <vt:lpstr>Cambio de Paradigma</vt:lpstr>
      <vt:lpstr>FLOCULACION IONICA</vt:lpstr>
      <vt:lpstr>FLOCULACION IONICA</vt:lpstr>
      <vt:lpstr>FLOCULACION IONICA</vt:lpstr>
      <vt:lpstr>FLOCULACION IONICA</vt:lpstr>
      <vt:lpstr>FLOCULACION IONICA</vt:lpstr>
      <vt:lpstr>FLOCULACION IONICA</vt:lpstr>
      <vt:lpstr>Afluentes</vt:lpstr>
      <vt:lpstr>Efluentes</vt:lpstr>
      <vt:lpstr>Una Realidad SUSTENTABLE</vt:lpstr>
      <vt:lpstr>Características de las Plantas</vt:lpstr>
      <vt:lpstr>Ficha Técnica de Planta</vt:lpstr>
      <vt:lpstr>Flujograma</vt:lpstr>
      <vt:lpstr>Aplicaciones y Beneficios</vt:lpstr>
      <vt:lpstr>Demostraciones exitosas en PEMEX</vt:lpstr>
      <vt:lpstr>Demostraciones exitosas en PEMEX</vt:lpstr>
      <vt:lpstr>Demostraciones exitosas en PEMEX</vt:lpstr>
      <vt:lpstr>Demostraciones exitosas en PEMEX</vt:lpstr>
      <vt:lpstr>Certificación</vt:lpstr>
      <vt:lpstr>Certificación</vt:lpstr>
      <vt:lpstr>Foro del Agua Cámara de Diputados</vt:lpstr>
      <vt:lpstr>Consumo de energía eléctrica por cada 1000 litros</vt:lpstr>
      <vt:lpstr>Algunas Plantas Instaladas</vt:lpstr>
      <vt:lpstr>Comparación de Sistemas</vt:lpstr>
      <vt:lpstr>Comparación de Sistemas</vt:lpstr>
      <vt:lpstr>Floculación Iónica vs Normas Oficiales</vt:lpstr>
      <vt:lpstr>Floculación Iónica vs Normas Oficiales</vt:lpstr>
      <vt:lpstr>Floculación Iónica vs Tecnologías Tradicionales</vt:lpstr>
    </vt:vector>
  </TitlesOfParts>
  <Company>GIT - Petróleos Mexicanos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Floculación Iónica</dc:title>
  <dc:creator>GEVSE.COM</dc:creator>
  <cp:keywords>Tratamiento de aguas</cp:keywords>
  <cp:lastModifiedBy>Dominique</cp:lastModifiedBy>
  <cp:revision>248</cp:revision>
  <dcterms:created xsi:type="dcterms:W3CDTF">2007-06-15T16:03:25Z</dcterms:created>
  <dcterms:modified xsi:type="dcterms:W3CDTF">2015-03-28T22:15:36Z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XWKFF545T6Z4-292-7</vt:lpwstr>
  </property>
  <property fmtid="{D5CDD505-2E9C-101B-9397-08002B2CF9AE}" pid="3" name="_dlc_DocIdItemGuid">
    <vt:lpwstr>4ebb2471-adfd-47b9-adb2-189e8a8a5cc8</vt:lpwstr>
  </property>
  <property fmtid="{D5CDD505-2E9C-101B-9397-08002B2CF9AE}" pid="4" name="_dlc_DocIdUrl">
    <vt:lpwstr>http://intranet2011.pemex.com/acerca/indentidad_institucional/_layouts/DocIdRedir.aspx?ID=XWKFF545T6Z4-292-7, XWKFF545T6Z4-292-7</vt:lpwstr>
  </property>
</Properties>
</file>